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1" r:id="rId3"/>
    <p:sldId id="257" r:id="rId4"/>
    <p:sldId id="258" r:id="rId5"/>
    <p:sldId id="262" r:id="rId6"/>
    <p:sldId id="259" r:id="rId7"/>
    <p:sldId id="265" r:id="rId8"/>
    <p:sldId id="260" r:id="rId9"/>
    <p:sldId id="266" r:id="rId10"/>
    <p:sldId id="267" r:id="rId11"/>
    <p:sldId id="268" r:id="rId12"/>
    <p:sldId id="263" r:id="rId13"/>
    <p:sldId id="264"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1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89B0F83-F58F-4144-81A4-1841DEC544FF}" type="doc">
      <dgm:prSet loTypeId="urn:microsoft.com/office/officeart/2005/8/layout/vList2" loCatId="list" qsTypeId="urn:microsoft.com/office/officeart/2005/8/quickstyle/3d1" qsCatId="3D" csTypeId="urn:microsoft.com/office/officeart/2005/8/colors/accent1_2" csCatId="accent1"/>
      <dgm:spPr/>
      <dgm:t>
        <a:bodyPr/>
        <a:lstStyle/>
        <a:p>
          <a:pPr rtl="1"/>
          <a:endParaRPr lang="ar-IQ"/>
        </a:p>
      </dgm:t>
    </dgm:pt>
    <dgm:pt modelId="{58B9EE91-FCBA-411E-90AB-DDC79A0CC5D5}">
      <dgm:prSet/>
      <dgm:spPr/>
      <dgm:t>
        <a:bodyPr/>
        <a:lstStyle/>
        <a:p>
          <a:pPr rtl="1"/>
          <a:r>
            <a:rPr lang="ar-IQ" baseline="0" dirty="0" smtClean="0">
              <a:solidFill>
                <a:srgbClr val="002060"/>
              </a:solidFill>
            </a:rPr>
            <a:t>تعريف الانتماء</a:t>
          </a:r>
          <a:r>
            <a:rPr lang="ar-IQ" baseline="0" dirty="0" smtClean="0"/>
            <a:t/>
          </a:r>
          <a:br>
            <a:rPr lang="ar-IQ" baseline="0" dirty="0" smtClean="0"/>
          </a:br>
          <a:r>
            <a:rPr lang="ar-IQ" baseline="0" dirty="0" smtClean="0"/>
            <a:t>هل يحتاج الانسان الى الانتماء؟</a:t>
          </a:r>
          <a:endParaRPr lang="ar-IQ" dirty="0"/>
        </a:p>
      </dgm:t>
    </dgm:pt>
    <dgm:pt modelId="{0B792867-A989-412C-B36B-54F5CCB32194}" type="parTrans" cxnId="{E3EBEB6B-ECB6-416D-8FFC-2EFE68DDFECE}">
      <dgm:prSet/>
      <dgm:spPr/>
      <dgm:t>
        <a:bodyPr/>
        <a:lstStyle/>
        <a:p>
          <a:pPr rtl="1"/>
          <a:endParaRPr lang="ar-IQ"/>
        </a:p>
      </dgm:t>
    </dgm:pt>
    <dgm:pt modelId="{C5457911-D268-4BCF-9BEC-B9C3BFC438EE}" type="sibTrans" cxnId="{E3EBEB6B-ECB6-416D-8FFC-2EFE68DDFECE}">
      <dgm:prSet/>
      <dgm:spPr/>
      <dgm:t>
        <a:bodyPr/>
        <a:lstStyle/>
        <a:p>
          <a:pPr rtl="1"/>
          <a:endParaRPr lang="ar-IQ"/>
        </a:p>
      </dgm:t>
    </dgm:pt>
    <dgm:pt modelId="{26F34826-780D-4126-AC4A-607033BC44F1}" type="pres">
      <dgm:prSet presAssocID="{789B0F83-F58F-4144-81A4-1841DEC544FF}" presName="linear" presStyleCnt="0">
        <dgm:presLayoutVars>
          <dgm:animLvl val="lvl"/>
          <dgm:resizeHandles val="exact"/>
        </dgm:presLayoutVars>
      </dgm:prSet>
      <dgm:spPr/>
    </dgm:pt>
    <dgm:pt modelId="{0DC8294C-B52A-4F04-B932-30349DC42753}" type="pres">
      <dgm:prSet presAssocID="{58B9EE91-FCBA-411E-90AB-DDC79A0CC5D5}" presName="parentText" presStyleLbl="node1" presStyleIdx="0" presStyleCnt="1">
        <dgm:presLayoutVars>
          <dgm:chMax val="0"/>
          <dgm:bulletEnabled val="1"/>
        </dgm:presLayoutVars>
      </dgm:prSet>
      <dgm:spPr/>
    </dgm:pt>
  </dgm:ptLst>
  <dgm:cxnLst>
    <dgm:cxn modelId="{E3EBEB6B-ECB6-416D-8FFC-2EFE68DDFECE}" srcId="{789B0F83-F58F-4144-81A4-1841DEC544FF}" destId="{58B9EE91-FCBA-411E-90AB-DDC79A0CC5D5}" srcOrd="0" destOrd="0" parTransId="{0B792867-A989-412C-B36B-54F5CCB32194}" sibTransId="{C5457911-D268-4BCF-9BEC-B9C3BFC438EE}"/>
    <dgm:cxn modelId="{15023E26-9983-4F85-9475-72CA3C521642}" type="presOf" srcId="{789B0F83-F58F-4144-81A4-1841DEC544FF}" destId="{26F34826-780D-4126-AC4A-607033BC44F1}" srcOrd="0" destOrd="0" presId="urn:microsoft.com/office/officeart/2005/8/layout/vList2"/>
    <dgm:cxn modelId="{B40EFB34-C09B-4DE3-9F3A-71F70F4EFA53}" type="presOf" srcId="{58B9EE91-FCBA-411E-90AB-DDC79A0CC5D5}" destId="{0DC8294C-B52A-4F04-B932-30349DC42753}" srcOrd="0" destOrd="0" presId="urn:microsoft.com/office/officeart/2005/8/layout/vList2"/>
    <dgm:cxn modelId="{9EB52037-5290-4575-9480-AD947FB613A1}" type="presParOf" srcId="{26F34826-780D-4126-AC4A-607033BC44F1}" destId="{0DC8294C-B52A-4F04-B932-30349DC42753}"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DC1FC9A-A01C-419C-B43B-CDCE911CF12C}" type="doc">
      <dgm:prSet loTypeId="urn:microsoft.com/office/officeart/2005/8/layout/vList3" loCatId="list" qsTypeId="urn:microsoft.com/office/officeart/2005/8/quickstyle/simple1" qsCatId="simple" csTypeId="urn:microsoft.com/office/officeart/2005/8/colors/accent1_2" csCatId="accent1" phldr="1"/>
      <dgm:spPr/>
      <dgm:t>
        <a:bodyPr/>
        <a:lstStyle/>
        <a:p>
          <a:pPr rtl="1"/>
          <a:endParaRPr lang="ar-IQ"/>
        </a:p>
      </dgm:t>
    </dgm:pt>
    <dgm:pt modelId="{6BD78738-317C-48F2-B5AE-2C5814AA3396}">
      <dgm:prSet/>
      <dgm:spPr/>
      <dgm:t>
        <a:bodyPr/>
        <a:lstStyle/>
        <a:p>
          <a:pPr rtl="1"/>
          <a:r>
            <a:rPr lang="ar-IQ" b="1" u="sng" baseline="0" smtClean="0"/>
            <a:t>الانتماء الوطني </a:t>
          </a:r>
          <a:r>
            <a:rPr lang="ar-IQ" b="1" baseline="0" smtClean="0"/>
            <a:t>هو من أهم أنواع الانتماء، فعندما يحافظ الإنسان على انتمائه لوطنه، وأرضه يتمكن عندها من تحقيق مفهوم ومعنى الانتماء الذي يرتبط بتحقيق مفهوم المواطنة، والتي تشير إلى كافة المبادئ، والحقوق، والواجبات التي يتميز بها المواطن داخل الدولة التي يعيش فيها، ويعتبر جزءاً من أجزاء المجتمع البشري فيها، فيكون تعزيز الانتماء الوطني من خلال المحافظة على الوطن، والسعي إلى النهوض بكافة قطاعات العمل فيه، من أجل نموه، وتطوره.</a:t>
          </a:r>
          <a:endParaRPr lang="ar-IQ"/>
        </a:p>
      </dgm:t>
    </dgm:pt>
    <dgm:pt modelId="{F77E2F0E-09D9-48E2-9F88-DF17BEEA0C7F}" type="parTrans" cxnId="{D78D9C44-553D-40C5-8546-31B69D7A8629}">
      <dgm:prSet/>
      <dgm:spPr/>
      <dgm:t>
        <a:bodyPr/>
        <a:lstStyle/>
        <a:p>
          <a:pPr rtl="1"/>
          <a:endParaRPr lang="ar-IQ"/>
        </a:p>
      </dgm:t>
    </dgm:pt>
    <dgm:pt modelId="{D4897287-F70A-452E-A45A-01B86D3AB820}" type="sibTrans" cxnId="{D78D9C44-553D-40C5-8546-31B69D7A8629}">
      <dgm:prSet/>
      <dgm:spPr/>
      <dgm:t>
        <a:bodyPr/>
        <a:lstStyle/>
        <a:p>
          <a:pPr rtl="1"/>
          <a:endParaRPr lang="ar-IQ"/>
        </a:p>
      </dgm:t>
    </dgm:pt>
    <dgm:pt modelId="{FCC824D1-D60A-48B3-B842-EEA80413DF69}">
      <dgm:prSet/>
      <dgm:spPr/>
      <dgm:t>
        <a:bodyPr/>
        <a:lstStyle/>
        <a:p>
          <a:pPr rtl="1"/>
          <a:r>
            <a:rPr lang="ar-IQ" b="1" u="sng" baseline="0" dirty="0" smtClean="0"/>
            <a:t>الانتماء الديني </a:t>
          </a:r>
          <a:r>
            <a:rPr lang="ar-IQ" b="1" baseline="0" dirty="0" smtClean="0"/>
            <a:t>هو من أنواع الانتماء المهمة، والتي ترتبط بانتماء الإنسان إلى الدين من خلال المعرفة الشاملة، والكافية بقواعدهِ، وأحكامه، والمبادئ الخاصة بهِ، والحرص على تطبيقها تطبيقاً صحيحاً، وسليماً ممّا يؤدّي إلى عكس صورةٍ إيجابية عن الإنسان، وهذا ما يدعو له الإسلام الذي يعتمد على احترام حقوق كافة الناس من الديانات الأخرى، فيحرِص على تطبيق التعايش، والتفاهم بين كافة مكونات المجتمع الواحد. </a:t>
          </a:r>
          <a:endParaRPr lang="ar-IQ" dirty="0"/>
        </a:p>
      </dgm:t>
    </dgm:pt>
    <dgm:pt modelId="{529ADB8A-928F-47D7-A3A0-097307C5DC80}" type="parTrans" cxnId="{C3115246-5493-4A8B-BC9B-9B5C29EBB521}">
      <dgm:prSet/>
      <dgm:spPr/>
      <dgm:t>
        <a:bodyPr/>
        <a:lstStyle/>
        <a:p>
          <a:pPr rtl="1"/>
          <a:endParaRPr lang="ar-IQ"/>
        </a:p>
      </dgm:t>
    </dgm:pt>
    <dgm:pt modelId="{649418AA-9243-4FD0-890E-38EBFA87D128}" type="sibTrans" cxnId="{C3115246-5493-4A8B-BC9B-9B5C29EBB521}">
      <dgm:prSet/>
      <dgm:spPr/>
      <dgm:t>
        <a:bodyPr/>
        <a:lstStyle/>
        <a:p>
          <a:pPr rtl="1"/>
          <a:endParaRPr lang="ar-IQ"/>
        </a:p>
      </dgm:t>
    </dgm:pt>
    <dgm:pt modelId="{15DF8630-EFCF-40A0-BB40-F078513FBED1}">
      <dgm:prSet/>
      <dgm:spPr/>
      <dgm:t>
        <a:bodyPr/>
        <a:lstStyle/>
        <a:p>
          <a:pPr rtl="1"/>
          <a:r>
            <a:rPr lang="ar-IQ" b="1" u="sng" baseline="0" dirty="0" smtClean="0"/>
            <a:t>الانتماء الفكري </a:t>
          </a:r>
          <a:r>
            <a:rPr lang="ar-IQ" b="1" baseline="0" dirty="0" smtClean="0"/>
            <a:t>هو الانتماء الذي يرتبط بالتقيد بفكرة ما، أو بمجموعة من الأفكار ضمن إطار معين، ويسعى الإنسان الذي ينتمي فكرياً لشيء ما إلى إثبات مصداقية، وصحة هذه الفكرة بالاعتماد على كافة الأسباب، والعوامل، والظروف التي أدت إلى حدوثها، ومن الأمثلة على الانتماء الفكري: الانتماء إلى تيار سياسي ما، أو فلسفة أدبية معينة.</a:t>
          </a:r>
          <a:r>
            <a:rPr lang="ar-IQ" baseline="0" dirty="0" smtClean="0"/>
            <a:t/>
          </a:r>
          <a:br>
            <a:rPr lang="ar-IQ" baseline="0" dirty="0" smtClean="0"/>
          </a:br>
          <a:r>
            <a:rPr lang="ar-IQ" baseline="0" dirty="0" smtClean="0"/>
            <a:t/>
          </a:r>
          <a:br>
            <a:rPr lang="ar-IQ" baseline="0" dirty="0" smtClean="0"/>
          </a:br>
          <a:endParaRPr lang="ar-IQ" dirty="0"/>
        </a:p>
      </dgm:t>
    </dgm:pt>
    <dgm:pt modelId="{00043A00-EBC6-41B4-946C-F274A6379043}" type="parTrans" cxnId="{BCC663B8-A540-4EBD-A4DC-5A54487AC9AA}">
      <dgm:prSet/>
      <dgm:spPr/>
      <dgm:t>
        <a:bodyPr/>
        <a:lstStyle/>
        <a:p>
          <a:pPr rtl="1"/>
          <a:endParaRPr lang="ar-IQ"/>
        </a:p>
      </dgm:t>
    </dgm:pt>
    <dgm:pt modelId="{EBCC78A9-AEF5-4A82-B673-7A95EF716809}" type="sibTrans" cxnId="{BCC663B8-A540-4EBD-A4DC-5A54487AC9AA}">
      <dgm:prSet/>
      <dgm:spPr/>
      <dgm:t>
        <a:bodyPr/>
        <a:lstStyle/>
        <a:p>
          <a:pPr rtl="1"/>
          <a:endParaRPr lang="ar-IQ"/>
        </a:p>
      </dgm:t>
    </dgm:pt>
    <dgm:pt modelId="{B0127EB9-A178-4C84-8379-56D6416963C1}" type="pres">
      <dgm:prSet presAssocID="{5DC1FC9A-A01C-419C-B43B-CDCE911CF12C}" presName="linearFlow" presStyleCnt="0">
        <dgm:presLayoutVars>
          <dgm:dir/>
          <dgm:resizeHandles val="exact"/>
        </dgm:presLayoutVars>
      </dgm:prSet>
      <dgm:spPr/>
    </dgm:pt>
    <dgm:pt modelId="{BEE8A6DD-597A-4ACC-9EE6-C3D282B72C1E}" type="pres">
      <dgm:prSet presAssocID="{6BD78738-317C-48F2-B5AE-2C5814AA3396}" presName="composite" presStyleCnt="0"/>
      <dgm:spPr/>
    </dgm:pt>
    <dgm:pt modelId="{DB7D46AC-424E-4030-B88F-401C8E8FB783}" type="pres">
      <dgm:prSet presAssocID="{6BD78738-317C-48F2-B5AE-2C5814AA3396}" presName="imgShp" presStyleLbl="fgImgPlace1" presStyleIdx="0" presStyleCnt="3" custScaleX="54563" custLinFactX="-16410" custLinFactNeighborX="-100000" custLinFactNeighborY="0"/>
      <dgm:spPr>
        <a:solidFill>
          <a:srgbClr val="FF0000"/>
        </a:solidFill>
      </dgm:spPr>
    </dgm:pt>
    <dgm:pt modelId="{33F19491-4B82-48D6-8D5E-B3BA796A4BDA}" type="pres">
      <dgm:prSet presAssocID="{6BD78738-317C-48F2-B5AE-2C5814AA3396}" presName="txShp" presStyleLbl="node1" presStyleIdx="0" presStyleCnt="3" custScaleX="144201">
        <dgm:presLayoutVars>
          <dgm:bulletEnabled val="1"/>
        </dgm:presLayoutVars>
      </dgm:prSet>
      <dgm:spPr/>
    </dgm:pt>
    <dgm:pt modelId="{98ECA4FC-456C-40AB-A9AA-6CA3FB2C6683}" type="pres">
      <dgm:prSet presAssocID="{D4897287-F70A-452E-A45A-01B86D3AB820}" presName="spacing" presStyleCnt="0"/>
      <dgm:spPr/>
    </dgm:pt>
    <dgm:pt modelId="{0893F407-61DC-4B07-9B93-CE66EF4501AA}" type="pres">
      <dgm:prSet presAssocID="{FCC824D1-D60A-48B3-B842-EEA80413DF69}" presName="composite" presStyleCnt="0"/>
      <dgm:spPr/>
    </dgm:pt>
    <dgm:pt modelId="{6D91AADD-8EF8-49D9-BDA9-6B160B1EE23E}" type="pres">
      <dgm:prSet presAssocID="{FCC824D1-D60A-48B3-B842-EEA80413DF69}" presName="imgShp" presStyleLbl="fgImgPlace1" presStyleIdx="1" presStyleCnt="3" custScaleX="55212" custLinFactX="-7786" custLinFactNeighborX="-100000" custLinFactNeighborY="7545"/>
      <dgm:spPr>
        <a:solidFill>
          <a:srgbClr val="00B050"/>
        </a:solidFill>
      </dgm:spPr>
    </dgm:pt>
    <dgm:pt modelId="{02AF8789-CB12-4637-BE3D-E6B5F6D3A8E1}" type="pres">
      <dgm:prSet presAssocID="{FCC824D1-D60A-48B3-B842-EEA80413DF69}" presName="txShp" presStyleLbl="node1" presStyleIdx="1" presStyleCnt="3" custScaleX="143475">
        <dgm:presLayoutVars>
          <dgm:bulletEnabled val="1"/>
        </dgm:presLayoutVars>
      </dgm:prSet>
      <dgm:spPr/>
    </dgm:pt>
    <dgm:pt modelId="{E833B7C7-2F2C-40FB-AE48-691AD504D4C0}" type="pres">
      <dgm:prSet presAssocID="{649418AA-9243-4FD0-890E-38EBFA87D128}" presName="spacing" presStyleCnt="0"/>
      <dgm:spPr/>
    </dgm:pt>
    <dgm:pt modelId="{51649B05-E33D-4D26-9128-F20B9F0C05E1}" type="pres">
      <dgm:prSet presAssocID="{15DF8630-EFCF-40A0-BB40-F078513FBED1}" presName="composite" presStyleCnt="0"/>
      <dgm:spPr/>
    </dgm:pt>
    <dgm:pt modelId="{FA1A8D9D-E1AB-462F-9D3C-D4A3171F4980}" type="pres">
      <dgm:prSet presAssocID="{15DF8630-EFCF-40A0-BB40-F078513FBED1}" presName="imgShp" presStyleLbl="fgImgPlace1" presStyleIdx="2" presStyleCnt="3" custScaleX="57368" custLinFactX="-7786" custLinFactNeighborX="-100000"/>
      <dgm:spPr>
        <a:solidFill>
          <a:srgbClr val="FFC000"/>
        </a:solidFill>
      </dgm:spPr>
    </dgm:pt>
    <dgm:pt modelId="{4F4F0ABE-0B16-4594-8C64-507CF8C21890}" type="pres">
      <dgm:prSet presAssocID="{15DF8630-EFCF-40A0-BB40-F078513FBED1}" presName="txShp" presStyleLbl="node1" presStyleIdx="2" presStyleCnt="3" custScaleX="143111">
        <dgm:presLayoutVars>
          <dgm:bulletEnabled val="1"/>
        </dgm:presLayoutVars>
      </dgm:prSet>
      <dgm:spPr/>
    </dgm:pt>
  </dgm:ptLst>
  <dgm:cxnLst>
    <dgm:cxn modelId="{9A1C90A1-13D0-4ABB-9CAF-CAF605D59D44}" type="presOf" srcId="{15DF8630-EFCF-40A0-BB40-F078513FBED1}" destId="{4F4F0ABE-0B16-4594-8C64-507CF8C21890}" srcOrd="0" destOrd="0" presId="urn:microsoft.com/office/officeart/2005/8/layout/vList3"/>
    <dgm:cxn modelId="{B7EE3C49-DADE-4EDF-8828-1E1C4E12CAFC}" type="presOf" srcId="{FCC824D1-D60A-48B3-B842-EEA80413DF69}" destId="{02AF8789-CB12-4637-BE3D-E6B5F6D3A8E1}" srcOrd="0" destOrd="0" presId="urn:microsoft.com/office/officeart/2005/8/layout/vList3"/>
    <dgm:cxn modelId="{BCC663B8-A540-4EBD-A4DC-5A54487AC9AA}" srcId="{5DC1FC9A-A01C-419C-B43B-CDCE911CF12C}" destId="{15DF8630-EFCF-40A0-BB40-F078513FBED1}" srcOrd="2" destOrd="0" parTransId="{00043A00-EBC6-41B4-946C-F274A6379043}" sibTransId="{EBCC78A9-AEF5-4A82-B673-7A95EF716809}"/>
    <dgm:cxn modelId="{C3115246-5493-4A8B-BC9B-9B5C29EBB521}" srcId="{5DC1FC9A-A01C-419C-B43B-CDCE911CF12C}" destId="{FCC824D1-D60A-48B3-B842-EEA80413DF69}" srcOrd="1" destOrd="0" parTransId="{529ADB8A-928F-47D7-A3A0-097307C5DC80}" sibTransId="{649418AA-9243-4FD0-890E-38EBFA87D128}"/>
    <dgm:cxn modelId="{4944029F-EA68-4CE7-9F11-9FB28E4B7E1A}" type="presOf" srcId="{6BD78738-317C-48F2-B5AE-2C5814AA3396}" destId="{33F19491-4B82-48D6-8D5E-B3BA796A4BDA}" srcOrd="0" destOrd="0" presId="urn:microsoft.com/office/officeart/2005/8/layout/vList3"/>
    <dgm:cxn modelId="{B8E01FDF-A5C8-4DBD-A67B-586BE6893B68}" type="presOf" srcId="{5DC1FC9A-A01C-419C-B43B-CDCE911CF12C}" destId="{B0127EB9-A178-4C84-8379-56D6416963C1}" srcOrd="0" destOrd="0" presId="urn:microsoft.com/office/officeart/2005/8/layout/vList3"/>
    <dgm:cxn modelId="{D78D9C44-553D-40C5-8546-31B69D7A8629}" srcId="{5DC1FC9A-A01C-419C-B43B-CDCE911CF12C}" destId="{6BD78738-317C-48F2-B5AE-2C5814AA3396}" srcOrd="0" destOrd="0" parTransId="{F77E2F0E-09D9-48E2-9F88-DF17BEEA0C7F}" sibTransId="{D4897287-F70A-452E-A45A-01B86D3AB820}"/>
    <dgm:cxn modelId="{DE32CEBF-5E76-4085-86EC-E7F3F2564C6B}" type="presParOf" srcId="{B0127EB9-A178-4C84-8379-56D6416963C1}" destId="{BEE8A6DD-597A-4ACC-9EE6-C3D282B72C1E}" srcOrd="0" destOrd="0" presId="urn:microsoft.com/office/officeart/2005/8/layout/vList3"/>
    <dgm:cxn modelId="{078246C6-C1E6-4623-8276-FB43BC0EA229}" type="presParOf" srcId="{BEE8A6DD-597A-4ACC-9EE6-C3D282B72C1E}" destId="{DB7D46AC-424E-4030-B88F-401C8E8FB783}" srcOrd="0" destOrd="0" presId="urn:microsoft.com/office/officeart/2005/8/layout/vList3"/>
    <dgm:cxn modelId="{A3F815AD-8B47-4843-94CB-51D2432C8CEC}" type="presParOf" srcId="{BEE8A6DD-597A-4ACC-9EE6-C3D282B72C1E}" destId="{33F19491-4B82-48D6-8D5E-B3BA796A4BDA}" srcOrd="1" destOrd="0" presId="urn:microsoft.com/office/officeart/2005/8/layout/vList3"/>
    <dgm:cxn modelId="{CD19FEF2-F709-4DB0-AFC6-BD9512B1B283}" type="presParOf" srcId="{B0127EB9-A178-4C84-8379-56D6416963C1}" destId="{98ECA4FC-456C-40AB-A9AA-6CA3FB2C6683}" srcOrd="1" destOrd="0" presId="urn:microsoft.com/office/officeart/2005/8/layout/vList3"/>
    <dgm:cxn modelId="{9417A7A9-32F7-406D-93BE-01C8303EC105}" type="presParOf" srcId="{B0127EB9-A178-4C84-8379-56D6416963C1}" destId="{0893F407-61DC-4B07-9B93-CE66EF4501AA}" srcOrd="2" destOrd="0" presId="urn:microsoft.com/office/officeart/2005/8/layout/vList3"/>
    <dgm:cxn modelId="{0ADA8F17-7BF7-4197-9CF2-5DE9456B22EA}" type="presParOf" srcId="{0893F407-61DC-4B07-9B93-CE66EF4501AA}" destId="{6D91AADD-8EF8-49D9-BDA9-6B160B1EE23E}" srcOrd="0" destOrd="0" presId="urn:microsoft.com/office/officeart/2005/8/layout/vList3"/>
    <dgm:cxn modelId="{3C98967C-7FCD-4EC2-B427-EDD7B484C747}" type="presParOf" srcId="{0893F407-61DC-4B07-9B93-CE66EF4501AA}" destId="{02AF8789-CB12-4637-BE3D-E6B5F6D3A8E1}" srcOrd="1" destOrd="0" presId="urn:microsoft.com/office/officeart/2005/8/layout/vList3"/>
    <dgm:cxn modelId="{96FA9ED2-BB7D-4C8F-8708-5B83FF34100F}" type="presParOf" srcId="{B0127EB9-A178-4C84-8379-56D6416963C1}" destId="{E833B7C7-2F2C-40FB-AE48-691AD504D4C0}" srcOrd="3" destOrd="0" presId="urn:microsoft.com/office/officeart/2005/8/layout/vList3"/>
    <dgm:cxn modelId="{00282E05-AEE4-4AD0-A8D2-61E128C56C59}" type="presParOf" srcId="{B0127EB9-A178-4C84-8379-56D6416963C1}" destId="{51649B05-E33D-4D26-9128-F20B9F0C05E1}" srcOrd="4" destOrd="0" presId="urn:microsoft.com/office/officeart/2005/8/layout/vList3"/>
    <dgm:cxn modelId="{1C4188F1-C29F-4684-BA45-C268BCA6802F}" type="presParOf" srcId="{51649B05-E33D-4D26-9128-F20B9F0C05E1}" destId="{FA1A8D9D-E1AB-462F-9D3C-D4A3171F4980}" srcOrd="0" destOrd="0" presId="urn:microsoft.com/office/officeart/2005/8/layout/vList3"/>
    <dgm:cxn modelId="{95D2730F-4245-4E7F-A3B9-B435596A650B}" type="presParOf" srcId="{51649B05-E33D-4D26-9128-F20B9F0C05E1}" destId="{4F4F0ABE-0B16-4594-8C64-507CF8C21890}"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2C2BF84-F701-4D71-B4DC-D13C21F63371}" type="doc">
      <dgm:prSet loTypeId="urn:microsoft.com/office/officeart/2005/8/layout/vList2" loCatId="list" qsTypeId="urn:microsoft.com/office/officeart/2005/8/quickstyle/simple3" qsCatId="simple" csTypeId="urn:microsoft.com/office/officeart/2005/8/colors/accent1_2" csCatId="accent1"/>
      <dgm:spPr/>
      <dgm:t>
        <a:bodyPr/>
        <a:lstStyle/>
        <a:p>
          <a:pPr rtl="1"/>
          <a:endParaRPr lang="ar-IQ"/>
        </a:p>
      </dgm:t>
    </dgm:pt>
    <dgm:pt modelId="{91035C3A-C9F8-439E-8FF2-D49CBF75451C}">
      <dgm:prSet/>
      <dgm:spPr/>
      <dgm:t>
        <a:bodyPr/>
        <a:lstStyle/>
        <a:p>
          <a:pPr rtl="1"/>
          <a:r>
            <a:rPr lang="ar-SA" b="1" baseline="0" dirty="0" smtClean="0"/>
            <a:t>مستويات الانتماء:</a:t>
          </a:r>
          <a:r>
            <a:rPr lang="en-US" baseline="0" dirty="0" smtClean="0"/>
            <a:t/>
          </a:r>
          <a:br>
            <a:rPr lang="en-US" baseline="0" dirty="0" smtClean="0"/>
          </a:br>
          <a:r>
            <a:rPr lang="ar-SA" baseline="0" dirty="0" smtClean="0"/>
            <a:t>يمكن تقسيم </a:t>
          </a:r>
          <a:r>
            <a:rPr lang="ar-SA" baseline="0" dirty="0" smtClean="0">
              <a:solidFill>
                <a:srgbClr val="C00000"/>
              </a:solidFill>
            </a:rPr>
            <a:t>الانتماء</a:t>
          </a:r>
          <a:r>
            <a:rPr lang="ar-SA" baseline="0" dirty="0" smtClean="0"/>
            <a:t> إلى عدة مستويات </a:t>
          </a:r>
          <a:endParaRPr lang="ar-IQ" dirty="0"/>
        </a:p>
      </dgm:t>
    </dgm:pt>
    <dgm:pt modelId="{33511EAB-512C-4754-81A8-811E42482670}" type="parTrans" cxnId="{0DDBC1C1-E4F0-4A26-BA8F-9283B0BD0E11}">
      <dgm:prSet/>
      <dgm:spPr/>
      <dgm:t>
        <a:bodyPr/>
        <a:lstStyle/>
        <a:p>
          <a:pPr rtl="1"/>
          <a:endParaRPr lang="ar-IQ"/>
        </a:p>
      </dgm:t>
    </dgm:pt>
    <dgm:pt modelId="{B716CD28-F7BD-4B31-A1B4-0E5DD91F45C5}" type="sibTrans" cxnId="{0DDBC1C1-E4F0-4A26-BA8F-9283B0BD0E11}">
      <dgm:prSet/>
      <dgm:spPr/>
      <dgm:t>
        <a:bodyPr/>
        <a:lstStyle/>
        <a:p>
          <a:pPr rtl="1"/>
          <a:endParaRPr lang="ar-IQ"/>
        </a:p>
      </dgm:t>
    </dgm:pt>
    <dgm:pt modelId="{3A06AF4B-3227-4F21-9E54-0EAF056100E4}" type="pres">
      <dgm:prSet presAssocID="{F2C2BF84-F701-4D71-B4DC-D13C21F63371}" presName="linear" presStyleCnt="0">
        <dgm:presLayoutVars>
          <dgm:animLvl val="lvl"/>
          <dgm:resizeHandles val="exact"/>
        </dgm:presLayoutVars>
      </dgm:prSet>
      <dgm:spPr/>
    </dgm:pt>
    <dgm:pt modelId="{D455C3A9-74FC-4893-AFC1-B0EA5FC0A54A}" type="pres">
      <dgm:prSet presAssocID="{91035C3A-C9F8-439E-8FF2-D49CBF75451C}" presName="parentText" presStyleLbl="node1" presStyleIdx="0" presStyleCnt="1">
        <dgm:presLayoutVars>
          <dgm:chMax val="0"/>
          <dgm:bulletEnabled val="1"/>
        </dgm:presLayoutVars>
      </dgm:prSet>
      <dgm:spPr/>
    </dgm:pt>
  </dgm:ptLst>
  <dgm:cxnLst>
    <dgm:cxn modelId="{8C2A43DE-CA0B-460D-AF48-1F98DBDEC4A4}" type="presOf" srcId="{91035C3A-C9F8-439E-8FF2-D49CBF75451C}" destId="{D455C3A9-74FC-4893-AFC1-B0EA5FC0A54A}" srcOrd="0" destOrd="0" presId="urn:microsoft.com/office/officeart/2005/8/layout/vList2"/>
    <dgm:cxn modelId="{0DDBC1C1-E4F0-4A26-BA8F-9283B0BD0E11}" srcId="{F2C2BF84-F701-4D71-B4DC-D13C21F63371}" destId="{91035C3A-C9F8-439E-8FF2-D49CBF75451C}" srcOrd="0" destOrd="0" parTransId="{33511EAB-512C-4754-81A8-811E42482670}" sibTransId="{B716CD28-F7BD-4B31-A1B4-0E5DD91F45C5}"/>
    <dgm:cxn modelId="{B630EAAE-5A4F-4191-B336-080039B7F3CC}" type="presOf" srcId="{F2C2BF84-F701-4D71-B4DC-D13C21F63371}" destId="{3A06AF4B-3227-4F21-9E54-0EAF056100E4}" srcOrd="0" destOrd="0" presId="urn:microsoft.com/office/officeart/2005/8/layout/vList2"/>
    <dgm:cxn modelId="{4EB08E13-58B5-422E-80FF-E8679AC2E866}" type="presParOf" srcId="{3A06AF4B-3227-4F21-9E54-0EAF056100E4}" destId="{D455C3A9-74FC-4893-AFC1-B0EA5FC0A54A}"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B18892B-162E-43D1-8A0E-7876D086E8B8}"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pPr rtl="1"/>
          <a:endParaRPr lang="ar-IQ"/>
        </a:p>
      </dgm:t>
    </dgm:pt>
    <dgm:pt modelId="{0FE66F15-B48E-428A-A16E-0DD1518444C9}">
      <dgm:prSet/>
      <dgm:spPr/>
      <dgm:t>
        <a:bodyPr/>
        <a:lstStyle/>
        <a:p>
          <a:pPr rtl="1"/>
          <a:r>
            <a:rPr lang="ar-IQ" baseline="0" smtClean="0"/>
            <a:t>يعد شعوراً ثابتاً، بمعنى أن انتماء الإنسان لشيء ما يكون مباشراً، وكاملاً، وتاماً حتى يتحقق مفهوم الانتماء بشكل صحيح. </a:t>
          </a:r>
          <a:endParaRPr lang="ar-IQ"/>
        </a:p>
      </dgm:t>
    </dgm:pt>
    <dgm:pt modelId="{5EB46EFC-CB74-4DA5-96D6-B6B211AB90E7}" type="parTrans" cxnId="{579ED27F-64E9-4DF2-A9B9-879CF35851DB}">
      <dgm:prSet/>
      <dgm:spPr/>
      <dgm:t>
        <a:bodyPr/>
        <a:lstStyle/>
        <a:p>
          <a:pPr rtl="1"/>
          <a:endParaRPr lang="ar-IQ"/>
        </a:p>
      </dgm:t>
    </dgm:pt>
    <dgm:pt modelId="{2A11805F-A43B-4D80-9984-FB77EF828B72}" type="sibTrans" cxnId="{579ED27F-64E9-4DF2-A9B9-879CF35851DB}">
      <dgm:prSet/>
      <dgm:spPr/>
      <dgm:t>
        <a:bodyPr/>
        <a:lstStyle/>
        <a:p>
          <a:pPr rtl="1"/>
          <a:endParaRPr lang="ar-IQ"/>
        </a:p>
      </dgm:t>
    </dgm:pt>
    <dgm:pt modelId="{BB5055B6-EBFB-4D47-8FA8-6BD07C3620C5}">
      <dgm:prSet/>
      <dgm:spPr/>
      <dgm:t>
        <a:bodyPr/>
        <a:lstStyle/>
        <a:p>
          <a:pPr rtl="1"/>
          <a:r>
            <a:rPr lang="ar-IQ" baseline="0" smtClean="0"/>
            <a:t>يُعتبر عاملاً من عوامل بناء المجتمع؛ فعندما ينتمي الإنسان لمجتمعه يؤدي ذلك إلى تشجيعه للمحافظة عليه، والحرص على نموه، وازدهاره بشكل دائم. </a:t>
          </a:r>
          <a:endParaRPr lang="ar-IQ"/>
        </a:p>
      </dgm:t>
    </dgm:pt>
    <dgm:pt modelId="{4F9074C6-2DE2-44B4-8D85-C82ACD7FA6CB}" type="parTrans" cxnId="{4161D28F-850B-422B-8644-50AE02D2A70A}">
      <dgm:prSet/>
      <dgm:spPr/>
      <dgm:t>
        <a:bodyPr/>
        <a:lstStyle/>
        <a:p>
          <a:pPr rtl="1"/>
          <a:endParaRPr lang="ar-IQ"/>
        </a:p>
      </dgm:t>
    </dgm:pt>
    <dgm:pt modelId="{7E2FC2C0-F57A-43C2-8F1E-521942E0AEAF}" type="sibTrans" cxnId="{4161D28F-850B-422B-8644-50AE02D2A70A}">
      <dgm:prSet/>
      <dgm:spPr/>
      <dgm:t>
        <a:bodyPr/>
        <a:lstStyle/>
        <a:p>
          <a:pPr rtl="1"/>
          <a:endParaRPr lang="ar-IQ"/>
        </a:p>
      </dgm:t>
    </dgm:pt>
    <dgm:pt modelId="{33508989-E391-4F17-AA28-6E1C344BEA72}">
      <dgm:prSet/>
      <dgm:spPr/>
      <dgm:t>
        <a:bodyPr/>
        <a:lstStyle/>
        <a:p>
          <a:pPr rtl="1"/>
          <a:r>
            <a:rPr lang="ar-IQ" baseline="0" smtClean="0"/>
            <a:t>يقلل من انتشار الظواهر السلبية؛ إذ يساهم تعزيز الانتماء في نفوس الناس، إلى جعلهم يقدرون المكان الذي يوجدون فيه، مثل: بيئة العمل فإنّ انتماء الموظف لعمله يجعله يقوم بالمهام المطلوبة منه بشكل صحيح، وسليم، ويبعده عن التقصير في القيام بأي وظيفة مطلوبة منه. وكذلك انتماء الطالب لجامعته يجعله يحرص عليها</a:t>
          </a:r>
          <a:endParaRPr lang="ar-IQ"/>
        </a:p>
      </dgm:t>
    </dgm:pt>
    <dgm:pt modelId="{2DA795E4-CD80-44A9-9D85-391DE71FE633}" type="parTrans" cxnId="{166B73C0-A0AD-4D89-9ED5-B592AD3CC739}">
      <dgm:prSet/>
      <dgm:spPr/>
      <dgm:t>
        <a:bodyPr/>
        <a:lstStyle/>
        <a:p>
          <a:pPr rtl="1"/>
          <a:endParaRPr lang="ar-IQ"/>
        </a:p>
      </dgm:t>
    </dgm:pt>
    <dgm:pt modelId="{69700B2E-6E91-4CD4-AB59-4FED16589613}" type="sibTrans" cxnId="{166B73C0-A0AD-4D89-9ED5-B592AD3CC739}">
      <dgm:prSet/>
      <dgm:spPr/>
      <dgm:t>
        <a:bodyPr/>
        <a:lstStyle/>
        <a:p>
          <a:pPr rtl="1"/>
          <a:endParaRPr lang="ar-IQ"/>
        </a:p>
      </dgm:t>
    </dgm:pt>
    <dgm:pt modelId="{FCC0CF95-FB41-4313-AD25-9C99F7CA168C}">
      <dgm:prSet/>
      <dgm:spPr/>
      <dgm:t>
        <a:bodyPr/>
        <a:lstStyle/>
        <a:p>
          <a:pPr rtl="1"/>
          <a:r>
            <a:rPr lang="ar-IQ" baseline="0" smtClean="0"/>
            <a:t>يساعد على تعزيز الروابط الاجتماعية؛ فعندما يتعلّق الانتماء بالبيئة المحيطة بالفرد، عندها سوف يحقّق كافة النشاطات، والأعمال التي تساهم في زيادة التعاطف بينه وبين الأفراد الآخرين، وخصوصاً عند الاعتماد على نشر المبادئ الأخلاقية، مثل: الكرم، والإيثار، وحُسن الجوار،وغيرها.</a:t>
          </a:r>
          <a:br>
            <a:rPr lang="ar-IQ" baseline="0" smtClean="0"/>
          </a:br>
          <a:r>
            <a:rPr lang="ar-IQ" baseline="0" smtClean="0"/>
            <a:t/>
          </a:r>
          <a:br>
            <a:rPr lang="ar-IQ" baseline="0" smtClean="0"/>
          </a:br>
          <a:endParaRPr lang="ar-IQ"/>
        </a:p>
      </dgm:t>
    </dgm:pt>
    <dgm:pt modelId="{20BF24B7-5C75-442F-B2F9-CC635BB38A78}" type="parTrans" cxnId="{1209793D-1BC1-4CFD-BA4B-8D336FB36739}">
      <dgm:prSet/>
      <dgm:spPr/>
      <dgm:t>
        <a:bodyPr/>
        <a:lstStyle/>
        <a:p>
          <a:pPr rtl="1"/>
          <a:endParaRPr lang="ar-IQ"/>
        </a:p>
      </dgm:t>
    </dgm:pt>
    <dgm:pt modelId="{D88D4DD0-8877-46B1-B38A-6780D4B7C14D}" type="sibTrans" cxnId="{1209793D-1BC1-4CFD-BA4B-8D336FB36739}">
      <dgm:prSet/>
      <dgm:spPr/>
      <dgm:t>
        <a:bodyPr/>
        <a:lstStyle/>
        <a:p>
          <a:pPr rtl="1"/>
          <a:endParaRPr lang="ar-IQ"/>
        </a:p>
      </dgm:t>
    </dgm:pt>
    <dgm:pt modelId="{06EE31F5-7DE1-4B7B-89FA-E979386664C3}" type="pres">
      <dgm:prSet presAssocID="{8B18892B-162E-43D1-8A0E-7876D086E8B8}" presName="Name0" presStyleCnt="0">
        <dgm:presLayoutVars>
          <dgm:chMax val="7"/>
          <dgm:dir/>
          <dgm:animLvl val="lvl"/>
          <dgm:resizeHandles val="exact"/>
        </dgm:presLayoutVars>
      </dgm:prSet>
      <dgm:spPr/>
    </dgm:pt>
    <dgm:pt modelId="{F87775C2-A4A6-4131-8E5F-64989CDFA68C}" type="pres">
      <dgm:prSet presAssocID="{0FE66F15-B48E-428A-A16E-0DD1518444C9}" presName="circle1" presStyleLbl="node1" presStyleIdx="0" presStyleCnt="4"/>
      <dgm:spPr>
        <a:solidFill>
          <a:srgbClr val="FFC000"/>
        </a:solidFill>
      </dgm:spPr>
    </dgm:pt>
    <dgm:pt modelId="{AC314536-15C1-47C4-9BBF-042B80D7814A}" type="pres">
      <dgm:prSet presAssocID="{0FE66F15-B48E-428A-A16E-0DD1518444C9}" presName="space" presStyleCnt="0"/>
      <dgm:spPr/>
    </dgm:pt>
    <dgm:pt modelId="{022B9145-F307-479F-8838-F77F286A869F}" type="pres">
      <dgm:prSet presAssocID="{0FE66F15-B48E-428A-A16E-0DD1518444C9}" presName="rect1" presStyleLbl="alignAcc1" presStyleIdx="0" presStyleCnt="4"/>
      <dgm:spPr/>
    </dgm:pt>
    <dgm:pt modelId="{DA14FB29-3BED-4924-9DDA-13C4CF5BB314}" type="pres">
      <dgm:prSet presAssocID="{BB5055B6-EBFB-4D47-8FA8-6BD07C3620C5}" presName="vertSpace2" presStyleLbl="node1" presStyleIdx="0" presStyleCnt="4"/>
      <dgm:spPr/>
    </dgm:pt>
    <dgm:pt modelId="{A732BB87-A06A-47F2-8A4C-C73ABA8C368B}" type="pres">
      <dgm:prSet presAssocID="{BB5055B6-EBFB-4D47-8FA8-6BD07C3620C5}" presName="circle2" presStyleLbl="node1" presStyleIdx="1" presStyleCnt="4"/>
      <dgm:spPr>
        <a:solidFill>
          <a:srgbClr val="92D050"/>
        </a:solidFill>
      </dgm:spPr>
    </dgm:pt>
    <dgm:pt modelId="{DBF34C8A-32E4-4FE1-B3BD-1460FA7DE23E}" type="pres">
      <dgm:prSet presAssocID="{BB5055B6-EBFB-4D47-8FA8-6BD07C3620C5}" presName="rect2" presStyleLbl="alignAcc1" presStyleIdx="1" presStyleCnt="4"/>
      <dgm:spPr/>
    </dgm:pt>
    <dgm:pt modelId="{2CEAF3DA-8C66-4140-BE57-ACDD060EACB4}" type="pres">
      <dgm:prSet presAssocID="{33508989-E391-4F17-AA28-6E1C344BEA72}" presName="vertSpace3" presStyleLbl="node1" presStyleIdx="1" presStyleCnt="4"/>
      <dgm:spPr/>
    </dgm:pt>
    <dgm:pt modelId="{3375AE22-006F-4898-860A-F930367F7919}" type="pres">
      <dgm:prSet presAssocID="{33508989-E391-4F17-AA28-6E1C344BEA72}" presName="circle3" presStyleLbl="node1" presStyleIdx="2" presStyleCnt="4"/>
      <dgm:spPr>
        <a:solidFill>
          <a:srgbClr val="0070C0"/>
        </a:solidFill>
      </dgm:spPr>
    </dgm:pt>
    <dgm:pt modelId="{7E1B2948-8B14-4592-BD4F-A2D84AAC4CFF}" type="pres">
      <dgm:prSet presAssocID="{33508989-E391-4F17-AA28-6E1C344BEA72}" presName="rect3" presStyleLbl="alignAcc1" presStyleIdx="2" presStyleCnt="4" custScaleY="120015"/>
      <dgm:spPr/>
    </dgm:pt>
    <dgm:pt modelId="{C74F9DDD-4D3D-4222-A344-1CF64D05DC1E}" type="pres">
      <dgm:prSet presAssocID="{FCC0CF95-FB41-4313-AD25-9C99F7CA168C}" presName="vertSpace4" presStyleLbl="node1" presStyleIdx="2" presStyleCnt="4"/>
      <dgm:spPr/>
    </dgm:pt>
    <dgm:pt modelId="{6AEA77E0-044C-4CB8-9A63-17284732A697}" type="pres">
      <dgm:prSet presAssocID="{FCC0CF95-FB41-4313-AD25-9C99F7CA168C}" presName="circle4" presStyleLbl="node1" presStyleIdx="3" presStyleCnt="4"/>
      <dgm:spPr>
        <a:solidFill>
          <a:srgbClr val="FF0000"/>
        </a:solidFill>
      </dgm:spPr>
    </dgm:pt>
    <dgm:pt modelId="{B7360CC0-814E-415E-9492-EFD9623BCE3A}" type="pres">
      <dgm:prSet presAssocID="{FCC0CF95-FB41-4313-AD25-9C99F7CA168C}" presName="rect4" presStyleLbl="alignAcc1" presStyleIdx="3" presStyleCnt="4"/>
      <dgm:spPr/>
    </dgm:pt>
    <dgm:pt modelId="{A63A9309-0A56-434E-ACF4-DC6DC32BC318}" type="pres">
      <dgm:prSet presAssocID="{0FE66F15-B48E-428A-A16E-0DD1518444C9}" presName="rect1ParTxNoCh" presStyleLbl="alignAcc1" presStyleIdx="3" presStyleCnt="4">
        <dgm:presLayoutVars>
          <dgm:chMax val="1"/>
          <dgm:bulletEnabled val="1"/>
        </dgm:presLayoutVars>
      </dgm:prSet>
      <dgm:spPr/>
    </dgm:pt>
    <dgm:pt modelId="{6855BBCD-EC73-4309-B7E4-DE0315CA978D}" type="pres">
      <dgm:prSet presAssocID="{BB5055B6-EBFB-4D47-8FA8-6BD07C3620C5}" presName="rect2ParTxNoCh" presStyleLbl="alignAcc1" presStyleIdx="3" presStyleCnt="4">
        <dgm:presLayoutVars>
          <dgm:chMax val="1"/>
          <dgm:bulletEnabled val="1"/>
        </dgm:presLayoutVars>
      </dgm:prSet>
      <dgm:spPr/>
    </dgm:pt>
    <dgm:pt modelId="{72114BC0-CBCB-470D-998A-5A4900294A08}" type="pres">
      <dgm:prSet presAssocID="{33508989-E391-4F17-AA28-6E1C344BEA72}" presName="rect3ParTxNoCh" presStyleLbl="alignAcc1" presStyleIdx="3" presStyleCnt="4">
        <dgm:presLayoutVars>
          <dgm:chMax val="1"/>
          <dgm:bulletEnabled val="1"/>
        </dgm:presLayoutVars>
      </dgm:prSet>
      <dgm:spPr/>
    </dgm:pt>
    <dgm:pt modelId="{135C0D83-18C6-43F8-AA8B-AA69B80E49AC}" type="pres">
      <dgm:prSet presAssocID="{FCC0CF95-FB41-4313-AD25-9C99F7CA168C}" presName="rect4ParTxNoCh" presStyleLbl="alignAcc1" presStyleIdx="3" presStyleCnt="4">
        <dgm:presLayoutVars>
          <dgm:chMax val="1"/>
          <dgm:bulletEnabled val="1"/>
        </dgm:presLayoutVars>
      </dgm:prSet>
      <dgm:spPr/>
    </dgm:pt>
  </dgm:ptLst>
  <dgm:cxnLst>
    <dgm:cxn modelId="{99C9A08A-0103-485D-9AD8-AA9A70E4673A}" type="presOf" srcId="{0FE66F15-B48E-428A-A16E-0DD1518444C9}" destId="{022B9145-F307-479F-8838-F77F286A869F}" srcOrd="0" destOrd="0" presId="urn:microsoft.com/office/officeart/2005/8/layout/target3"/>
    <dgm:cxn modelId="{8CF55D1A-646C-4843-9AA3-CD31B356E605}" type="presOf" srcId="{BB5055B6-EBFB-4D47-8FA8-6BD07C3620C5}" destId="{DBF34C8A-32E4-4FE1-B3BD-1460FA7DE23E}" srcOrd="0" destOrd="0" presId="urn:microsoft.com/office/officeart/2005/8/layout/target3"/>
    <dgm:cxn modelId="{041CC1B4-20E1-4018-BF03-E3C970C39456}" type="presOf" srcId="{33508989-E391-4F17-AA28-6E1C344BEA72}" destId="{7E1B2948-8B14-4592-BD4F-A2D84AAC4CFF}" srcOrd="0" destOrd="0" presId="urn:microsoft.com/office/officeart/2005/8/layout/target3"/>
    <dgm:cxn modelId="{1209793D-1BC1-4CFD-BA4B-8D336FB36739}" srcId="{8B18892B-162E-43D1-8A0E-7876D086E8B8}" destId="{FCC0CF95-FB41-4313-AD25-9C99F7CA168C}" srcOrd="3" destOrd="0" parTransId="{20BF24B7-5C75-442F-B2F9-CC635BB38A78}" sibTransId="{D88D4DD0-8877-46B1-B38A-6780D4B7C14D}"/>
    <dgm:cxn modelId="{1F20F5C0-1C14-4AB0-9B15-5819AE8E9070}" type="presOf" srcId="{33508989-E391-4F17-AA28-6E1C344BEA72}" destId="{72114BC0-CBCB-470D-998A-5A4900294A08}" srcOrd="1" destOrd="0" presId="urn:microsoft.com/office/officeart/2005/8/layout/target3"/>
    <dgm:cxn modelId="{E0F0ABCA-F236-4765-8D0F-49721BD9B928}" type="presOf" srcId="{BB5055B6-EBFB-4D47-8FA8-6BD07C3620C5}" destId="{6855BBCD-EC73-4309-B7E4-DE0315CA978D}" srcOrd="1" destOrd="0" presId="urn:microsoft.com/office/officeart/2005/8/layout/target3"/>
    <dgm:cxn modelId="{38C73650-A951-4CF8-B5AC-591A37449257}" type="presOf" srcId="{FCC0CF95-FB41-4313-AD25-9C99F7CA168C}" destId="{135C0D83-18C6-43F8-AA8B-AA69B80E49AC}" srcOrd="1" destOrd="0" presId="urn:microsoft.com/office/officeart/2005/8/layout/target3"/>
    <dgm:cxn modelId="{4161D28F-850B-422B-8644-50AE02D2A70A}" srcId="{8B18892B-162E-43D1-8A0E-7876D086E8B8}" destId="{BB5055B6-EBFB-4D47-8FA8-6BD07C3620C5}" srcOrd="1" destOrd="0" parTransId="{4F9074C6-2DE2-44B4-8D85-C82ACD7FA6CB}" sibTransId="{7E2FC2C0-F57A-43C2-8F1E-521942E0AEAF}"/>
    <dgm:cxn modelId="{F66F9729-507F-4800-B062-535B31429803}" type="presOf" srcId="{8B18892B-162E-43D1-8A0E-7876D086E8B8}" destId="{06EE31F5-7DE1-4B7B-89FA-E979386664C3}" srcOrd="0" destOrd="0" presId="urn:microsoft.com/office/officeart/2005/8/layout/target3"/>
    <dgm:cxn modelId="{64DA4F46-3DA5-4138-905F-B6406D2A2A1B}" type="presOf" srcId="{0FE66F15-B48E-428A-A16E-0DD1518444C9}" destId="{A63A9309-0A56-434E-ACF4-DC6DC32BC318}" srcOrd="1" destOrd="0" presId="urn:microsoft.com/office/officeart/2005/8/layout/target3"/>
    <dgm:cxn modelId="{579ED27F-64E9-4DF2-A9B9-879CF35851DB}" srcId="{8B18892B-162E-43D1-8A0E-7876D086E8B8}" destId="{0FE66F15-B48E-428A-A16E-0DD1518444C9}" srcOrd="0" destOrd="0" parTransId="{5EB46EFC-CB74-4DA5-96D6-B6B211AB90E7}" sibTransId="{2A11805F-A43B-4D80-9984-FB77EF828B72}"/>
    <dgm:cxn modelId="{7C362FDD-3B90-4EC2-9BCC-AA38745DD25D}" type="presOf" srcId="{FCC0CF95-FB41-4313-AD25-9C99F7CA168C}" destId="{B7360CC0-814E-415E-9492-EFD9623BCE3A}" srcOrd="0" destOrd="0" presId="urn:microsoft.com/office/officeart/2005/8/layout/target3"/>
    <dgm:cxn modelId="{166B73C0-A0AD-4D89-9ED5-B592AD3CC739}" srcId="{8B18892B-162E-43D1-8A0E-7876D086E8B8}" destId="{33508989-E391-4F17-AA28-6E1C344BEA72}" srcOrd="2" destOrd="0" parTransId="{2DA795E4-CD80-44A9-9D85-391DE71FE633}" sibTransId="{69700B2E-6E91-4CD4-AB59-4FED16589613}"/>
    <dgm:cxn modelId="{F2E6D294-E8B2-4383-B5C0-DD15F9851615}" type="presParOf" srcId="{06EE31F5-7DE1-4B7B-89FA-E979386664C3}" destId="{F87775C2-A4A6-4131-8E5F-64989CDFA68C}" srcOrd="0" destOrd="0" presId="urn:microsoft.com/office/officeart/2005/8/layout/target3"/>
    <dgm:cxn modelId="{64222EC9-56E4-4961-9B5F-12DB313D4438}" type="presParOf" srcId="{06EE31F5-7DE1-4B7B-89FA-E979386664C3}" destId="{AC314536-15C1-47C4-9BBF-042B80D7814A}" srcOrd="1" destOrd="0" presId="urn:microsoft.com/office/officeart/2005/8/layout/target3"/>
    <dgm:cxn modelId="{69634B3C-182B-4AD0-A5CB-A6D43E03F439}" type="presParOf" srcId="{06EE31F5-7DE1-4B7B-89FA-E979386664C3}" destId="{022B9145-F307-479F-8838-F77F286A869F}" srcOrd="2" destOrd="0" presId="urn:microsoft.com/office/officeart/2005/8/layout/target3"/>
    <dgm:cxn modelId="{299B87BC-A88C-44D7-89C0-00E715884566}" type="presParOf" srcId="{06EE31F5-7DE1-4B7B-89FA-E979386664C3}" destId="{DA14FB29-3BED-4924-9DDA-13C4CF5BB314}" srcOrd="3" destOrd="0" presId="urn:microsoft.com/office/officeart/2005/8/layout/target3"/>
    <dgm:cxn modelId="{9B2A773E-4D3B-4FB4-A6AF-C57E1A083E2D}" type="presParOf" srcId="{06EE31F5-7DE1-4B7B-89FA-E979386664C3}" destId="{A732BB87-A06A-47F2-8A4C-C73ABA8C368B}" srcOrd="4" destOrd="0" presId="urn:microsoft.com/office/officeart/2005/8/layout/target3"/>
    <dgm:cxn modelId="{2BFA59DD-81CF-4E0C-A393-1B53AAF1F895}" type="presParOf" srcId="{06EE31F5-7DE1-4B7B-89FA-E979386664C3}" destId="{DBF34C8A-32E4-4FE1-B3BD-1460FA7DE23E}" srcOrd="5" destOrd="0" presId="urn:microsoft.com/office/officeart/2005/8/layout/target3"/>
    <dgm:cxn modelId="{241A9CF1-AC99-48AC-8786-45211B5E06FB}" type="presParOf" srcId="{06EE31F5-7DE1-4B7B-89FA-E979386664C3}" destId="{2CEAF3DA-8C66-4140-BE57-ACDD060EACB4}" srcOrd="6" destOrd="0" presId="urn:microsoft.com/office/officeart/2005/8/layout/target3"/>
    <dgm:cxn modelId="{A0125FB7-576B-480F-9487-127855374F55}" type="presParOf" srcId="{06EE31F5-7DE1-4B7B-89FA-E979386664C3}" destId="{3375AE22-006F-4898-860A-F930367F7919}" srcOrd="7" destOrd="0" presId="urn:microsoft.com/office/officeart/2005/8/layout/target3"/>
    <dgm:cxn modelId="{5DE227B0-B19A-4D34-9C66-EB62DD57E8B5}" type="presParOf" srcId="{06EE31F5-7DE1-4B7B-89FA-E979386664C3}" destId="{7E1B2948-8B14-4592-BD4F-A2D84AAC4CFF}" srcOrd="8" destOrd="0" presId="urn:microsoft.com/office/officeart/2005/8/layout/target3"/>
    <dgm:cxn modelId="{4F7C19E8-C981-4716-98E4-50F14E9B9219}" type="presParOf" srcId="{06EE31F5-7DE1-4B7B-89FA-E979386664C3}" destId="{C74F9DDD-4D3D-4222-A344-1CF64D05DC1E}" srcOrd="9" destOrd="0" presId="urn:microsoft.com/office/officeart/2005/8/layout/target3"/>
    <dgm:cxn modelId="{65883461-A09E-4F1B-A0B5-FBC6F0807E58}" type="presParOf" srcId="{06EE31F5-7DE1-4B7B-89FA-E979386664C3}" destId="{6AEA77E0-044C-4CB8-9A63-17284732A697}" srcOrd="10" destOrd="0" presId="urn:microsoft.com/office/officeart/2005/8/layout/target3"/>
    <dgm:cxn modelId="{69556153-0629-48E9-8350-898BFCE7E083}" type="presParOf" srcId="{06EE31F5-7DE1-4B7B-89FA-E979386664C3}" destId="{B7360CC0-814E-415E-9492-EFD9623BCE3A}" srcOrd="11" destOrd="0" presId="urn:microsoft.com/office/officeart/2005/8/layout/target3"/>
    <dgm:cxn modelId="{78E3CC1F-0CFE-495F-BB52-EA7A7849CB95}" type="presParOf" srcId="{06EE31F5-7DE1-4B7B-89FA-E979386664C3}" destId="{A63A9309-0A56-434E-ACF4-DC6DC32BC318}" srcOrd="12" destOrd="0" presId="urn:microsoft.com/office/officeart/2005/8/layout/target3"/>
    <dgm:cxn modelId="{7F5580A3-85E5-40AA-9941-5134711528F6}" type="presParOf" srcId="{06EE31F5-7DE1-4B7B-89FA-E979386664C3}" destId="{6855BBCD-EC73-4309-B7E4-DE0315CA978D}" srcOrd="13" destOrd="0" presId="urn:microsoft.com/office/officeart/2005/8/layout/target3"/>
    <dgm:cxn modelId="{DD87167F-87B5-46F9-BEFC-0224AE0E4EF1}" type="presParOf" srcId="{06EE31F5-7DE1-4B7B-89FA-E979386664C3}" destId="{72114BC0-CBCB-470D-998A-5A4900294A08}" srcOrd="14" destOrd="0" presId="urn:microsoft.com/office/officeart/2005/8/layout/target3"/>
    <dgm:cxn modelId="{BA9E097E-0E44-4FA3-86B7-1D5CC6ACD0B5}" type="presParOf" srcId="{06EE31F5-7DE1-4B7B-89FA-E979386664C3}" destId="{135C0D83-18C6-43F8-AA8B-AA69B80E49AC}" srcOrd="15"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2E2F0CE-B11E-4485-BBA0-B25DA757C9AE}" type="doc">
      <dgm:prSet loTypeId="urn:microsoft.com/office/officeart/2005/8/layout/vList2" loCatId="list" qsTypeId="urn:microsoft.com/office/officeart/2005/8/quickstyle/simple3" qsCatId="simple" csTypeId="urn:microsoft.com/office/officeart/2005/8/colors/accent1_2" csCatId="accent1"/>
      <dgm:spPr/>
      <dgm:t>
        <a:bodyPr/>
        <a:lstStyle/>
        <a:p>
          <a:pPr rtl="1"/>
          <a:endParaRPr lang="ar-IQ"/>
        </a:p>
      </dgm:t>
    </dgm:pt>
    <dgm:pt modelId="{67056DE3-4B7F-40D9-96E8-5456DA879FC1}">
      <dgm:prSet/>
      <dgm:spPr/>
      <dgm:t>
        <a:bodyPr/>
        <a:lstStyle/>
        <a:p>
          <a:pPr rtl="1"/>
          <a:r>
            <a:rPr lang="ar-SA" b="1" baseline="0" dirty="0" smtClean="0">
              <a:solidFill>
                <a:srgbClr val="FF0000"/>
              </a:solidFill>
            </a:rPr>
            <a:t>أبعاد الانتماء</a:t>
          </a:r>
          <a:endParaRPr lang="ar-IQ" dirty="0">
            <a:solidFill>
              <a:srgbClr val="FF0000"/>
            </a:solidFill>
          </a:endParaRPr>
        </a:p>
      </dgm:t>
    </dgm:pt>
    <dgm:pt modelId="{9D1973B0-706C-470F-81C3-B32797BC05F5}" type="parTrans" cxnId="{63FA5097-9E3F-4446-8B3A-39CBD4795E19}">
      <dgm:prSet/>
      <dgm:spPr/>
      <dgm:t>
        <a:bodyPr/>
        <a:lstStyle/>
        <a:p>
          <a:pPr rtl="1"/>
          <a:endParaRPr lang="ar-IQ"/>
        </a:p>
      </dgm:t>
    </dgm:pt>
    <dgm:pt modelId="{CB3A6B65-30FD-4964-BBCC-1559CEBA77F3}" type="sibTrans" cxnId="{63FA5097-9E3F-4446-8B3A-39CBD4795E19}">
      <dgm:prSet/>
      <dgm:spPr/>
      <dgm:t>
        <a:bodyPr/>
        <a:lstStyle/>
        <a:p>
          <a:pPr rtl="1"/>
          <a:endParaRPr lang="ar-IQ"/>
        </a:p>
      </dgm:t>
    </dgm:pt>
    <dgm:pt modelId="{CB594B23-277C-4D96-9015-80DF0ADD044D}" type="pres">
      <dgm:prSet presAssocID="{12E2F0CE-B11E-4485-BBA0-B25DA757C9AE}" presName="linear" presStyleCnt="0">
        <dgm:presLayoutVars>
          <dgm:animLvl val="lvl"/>
          <dgm:resizeHandles val="exact"/>
        </dgm:presLayoutVars>
      </dgm:prSet>
      <dgm:spPr/>
    </dgm:pt>
    <dgm:pt modelId="{21073DDF-4A69-462B-855C-9CD5349324F7}" type="pres">
      <dgm:prSet presAssocID="{67056DE3-4B7F-40D9-96E8-5456DA879FC1}" presName="parentText" presStyleLbl="node1" presStyleIdx="0" presStyleCnt="1">
        <dgm:presLayoutVars>
          <dgm:chMax val="0"/>
          <dgm:bulletEnabled val="1"/>
        </dgm:presLayoutVars>
      </dgm:prSet>
      <dgm:spPr/>
    </dgm:pt>
  </dgm:ptLst>
  <dgm:cxnLst>
    <dgm:cxn modelId="{E3D20109-417C-418F-933F-469CA91DFFA6}" type="presOf" srcId="{67056DE3-4B7F-40D9-96E8-5456DA879FC1}" destId="{21073DDF-4A69-462B-855C-9CD5349324F7}" srcOrd="0" destOrd="0" presId="urn:microsoft.com/office/officeart/2005/8/layout/vList2"/>
    <dgm:cxn modelId="{66B7320F-0FAD-41A0-9E45-A5A47EDC4A33}" type="presOf" srcId="{12E2F0CE-B11E-4485-BBA0-B25DA757C9AE}" destId="{CB594B23-277C-4D96-9015-80DF0ADD044D}" srcOrd="0" destOrd="0" presId="urn:microsoft.com/office/officeart/2005/8/layout/vList2"/>
    <dgm:cxn modelId="{63FA5097-9E3F-4446-8B3A-39CBD4795E19}" srcId="{12E2F0CE-B11E-4485-BBA0-B25DA757C9AE}" destId="{67056DE3-4B7F-40D9-96E8-5456DA879FC1}" srcOrd="0" destOrd="0" parTransId="{9D1973B0-706C-470F-81C3-B32797BC05F5}" sibTransId="{CB3A6B65-30FD-4964-BBCC-1559CEBA77F3}"/>
    <dgm:cxn modelId="{34A59E68-D62F-4F00-A9DE-D5FE3496FCA0}" type="presParOf" srcId="{CB594B23-277C-4D96-9015-80DF0ADD044D}" destId="{21073DDF-4A69-462B-855C-9CD5349324F7}"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909BD84-2118-49BD-8105-ECE601CCFFAE}" type="doc">
      <dgm:prSet loTypeId="urn:microsoft.com/office/officeart/2005/8/layout/vList2" loCatId="list" qsTypeId="urn:microsoft.com/office/officeart/2005/8/quickstyle/simple1" qsCatId="simple" csTypeId="urn:microsoft.com/office/officeart/2005/8/colors/accent1_2" csCatId="accent1"/>
      <dgm:spPr/>
      <dgm:t>
        <a:bodyPr/>
        <a:lstStyle/>
        <a:p>
          <a:pPr rtl="1"/>
          <a:endParaRPr lang="ar-IQ"/>
        </a:p>
      </dgm:t>
    </dgm:pt>
    <dgm:pt modelId="{D27AA496-F2EF-4E0B-ADD8-FDC21053E047}">
      <dgm:prSet/>
      <dgm:spPr/>
      <dgm:t>
        <a:bodyPr/>
        <a:lstStyle/>
        <a:p>
          <a:pPr rtl="1"/>
          <a:r>
            <a:rPr lang="ar-SA" b="1" baseline="0" dirty="0" smtClean="0">
              <a:solidFill>
                <a:srgbClr val="C00000"/>
              </a:solidFill>
            </a:rPr>
            <a:t>طرق تعزيز الانتماء بالجامعة:</a:t>
          </a:r>
          <a:endParaRPr lang="ar-IQ" dirty="0">
            <a:solidFill>
              <a:srgbClr val="C00000"/>
            </a:solidFill>
          </a:endParaRPr>
        </a:p>
      </dgm:t>
    </dgm:pt>
    <dgm:pt modelId="{723DB2F9-A50E-4A5C-979D-FED8C7B4404D}" type="parTrans" cxnId="{AA4C48B6-85C3-40BC-871E-B26122B94FE4}">
      <dgm:prSet/>
      <dgm:spPr/>
      <dgm:t>
        <a:bodyPr/>
        <a:lstStyle/>
        <a:p>
          <a:pPr rtl="1"/>
          <a:endParaRPr lang="ar-IQ"/>
        </a:p>
      </dgm:t>
    </dgm:pt>
    <dgm:pt modelId="{6611E908-77D8-417C-BE73-C215A9EC7BE5}" type="sibTrans" cxnId="{AA4C48B6-85C3-40BC-871E-B26122B94FE4}">
      <dgm:prSet/>
      <dgm:spPr/>
      <dgm:t>
        <a:bodyPr/>
        <a:lstStyle/>
        <a:p>
          <a:pPr rtl="1"/>
          <a:endParaRPr lang="ar-IQ"/>
        </a:p>
      </dgm:t>
    </dgm:pt>
    <dgm:pt modelId="{D38CDF0D-3910-4CB6-BCBF-F8CB39803761}" type="pres">
      <dgm:prSet presAssocID="{2909BD84-2118-49BD-8105-ECE601CCFFAE}" presName="linear" presStyleCnt="0">
        <dgm:presLayoutVars>
          <dgm:animLvl val="lvl"/>
          <dgm:resizeHandles val="exact"/>
        </dgm:presLayoutVars>
      </dgm:prSet>
      <dgm:spPr/>
    </dgm:pt>
    <dgm:pt modelId="{99FBC293-4E7C-40B3-90B9-097729DE870C}" type="pres">
      <dgm:prSet presAssocID="{D27AA496-F2EF-4E0B-ADD8-FDC21053E047}" presName="parentText" presStyleLbl="node1" presStyleIdx="0" presStyleCnt="1">
        <dgm:presLayoutVars>
          <dgm:chMax val="0"/>
          <dgm:bulletEnabled val="1"/>
        </dgm:presLayoutVars>
      </dgm:prSet>
      <dgm:spPr/>
    </dgm:pt>
  </dgm:ptLst>
  <dgm:cxnLst>
    <dgm:cxn modelId="{AA4C48B6-85C3-40BC-871E-B26122B94FE4}" srcId="{2909BD84-2118-49BD-8105-ECE601CCFFAE}" destId="{D27AA496-F2EF-4E0B-ADD8-FDC21053E047}" srcOrd="0" destOrd="0" parTransId="{723DB2F9-A50E-4A5C-979D-FED8C7B4404D}" sibTransId="{6611E908-77D8-417C-BE73-C215A9EC7BE5}"/>
    <dgm:cxn modelId="{8E94CA71-797D-4BA9-B263-2BD45853939F}" type="presOf" srcId="{2909BD84-2118-49BD-8105-ECE601CCFFAE}" destId="{D38CDF0D-3910-4CB6-BCBF-F8CB39803761}" srcOrd="0" destOrd="0" presId="urn:microsoft.com/office/officeart/2005/8/layout/vList2"/>
    <dgm:cxn modelId="{3EBED5FB-B915-4C24-BF89-D54358E1988E}" type="presOf" srcId="{D27AA496-F2EF-4E0B-ADD8-FDC21053E047}" destId="{99FBC293-4E7C-40B3-90B9-097729DE870C}" srcOrd="0" destOrd="0" presId="urn:microsoft.com/office/officeart/2005/8/layout/vList2"/>
    <dgm:cxn modelId="{4EE5FDDB-45BB-456C-AB56-3DC101258795}" type="presParOf" srcId="{D38CDF0D-3910-4CB6-BCBF-F8CB39803761}" destId="{99FBC293-4E7C-40B3-90B9-097729DE870C}"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C8294C-B52A-4F04-B932-30349DC42753}">
      <dsp:nvSpPr>
        <dsp:cNvPr id="0" name=""/>
        <dsp:cNvSpPr/>
      </dsp:nvSpPr>
      <dsp:spPr>
        <a:xfrm>
          <a:off x="0" y="19304"/>
          <a:ext cx="9601200" cy="1233179"/>
        </a:xfrm>
        <a:prstGeom prst="roundRect">
          <a:avLst/>
        </a:prstGeom>
        <a:gradFill rotWithShape="0">
          <a:gsLst>
            <a:gs pos="0">
              <a:schemeClr val="accent1">
                <a:hueOff val="0"/>
                <a:satOff val="0"/>
                <a:lumOff val="0"/>
                <a:alphaOff val="0"/>
                <a:tint val="94000"/>
                <a:satMod val="103000"/>
                <a:lumMod val="102000"/>
              </a:schemeClr>
            </a:gs>
            <a:gs pos="50000">
              <a:schemeClr val="accent1">
                <a:hueOff val="0"/>
                <a:satOff val="0"/>
                <a:lumOff val="0"/>
                <a:alphaOff val="0"/>
                <a:shade val="100000"/>
                <a:satMod val="110000"/>
                <a:lumMod val="100000"/>
              </a:schemeClr>
            </a:gs>
            <a:gs pos="100000">
              <a:schemeClr val="accent1">
                <a:hueOff val="0"/>
                <a:satOff val="0"/>
                <a:lumOff val="0"/>
                <a:alphaOff val="0"/>
                <a:shade val="78000"/>
                <a:satMod val="120000"/>
                <a:lumMod val="99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lvl="0" algn="r" defTabSz="1377950" rtl="1">
            <a:lnSpc>
              <a:spcPct val="90000"/>
            </a:lnSpc>
            <a:spcBef>
              <a:spcPct val="0"/>
            </a:spcBef>
            <a:spcAft>
              <a:spcPct val="35000"/>
            </a:spcAft>
          </a:pPr>
          <a:r>
            <a:rPr lang="ar-IQ" sz="3100" kern="1200" baseline="0" dirty="0" smtClean="0">
              <a:solidFill>
                <a:srgbClr val="002060"/>
              </a:solidFill>
            </a:rPr>
            <a:t>تعريف الانتماء</a:t>
          </a:r>
          <a:r>
            <a:rPr lang="ar-IQ" sz="3100" kern="1200" baseline="0" dirty="0" smtClean="0"/>
            <a:t/>
          </a:r>
          <a:br>
            <a:rPr lang="ar-IQ" sz="3100" kern="1200" baseline="0" dirty="0" smtClean="0"/>
          </a:br>
          <a:r>
            <a:rPr lang="ar-IQ" sz="3100" kern="1200" baseline="0" dirty="0" smtClean="0"/>
            <a:t>هل يحتاج الانسان الى الانتماء؟</a:t>
          </a:r>
          <a:endParaRPr lang="ar-IQ" sz="3100" kern="1200" dirty="0"/>
        </a:p>
      </dsp:txBody>
      <dsp:txXfrm>
        <a:off x="60199" y="79503"/>
        <a:ext cx="9480802" cy="111278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F19491-4B82-48D6-8D5E-B3BA796A4BDA}">
      <dsp:nvSpPr>
        <dsp:cNvPr id="0" name=""/>
        <dsp:cNvSpPr/>
      </dsp:nvSpPr>
      <dsp:spPr>
        <a:xfrm rot="10800000">
          <a:off x="218943" y="1824"/>
          <a:ext cx="10225818" cy="1194850"/>
        </a:xfrm>
        <a:prstGeom prst="homePlate">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6896" tIns="49530" rIns="92456" bIns="49530" numCol="1" spcCol="1270" anchor="ctr" anchorCtr="0">
          <a:noAutofit/>
        </a:bodyPr>
        <a:lstStyle/>
        <a:p>
          <a:pPr lvl="0" algn="ctr" defTabSz="577850" rtl="1">
            <a:lnSpc>
              <a:spcPct val="90000"/>
            </a:lnSpc>
            <a:spcBef>
              <a:spcPct val="0"/>
            </a:spcBef>
            <a:spcAft>
              <a:spcPct val="35000"/>
            </a:spcAft>
          </a:pPr>
          <a:r>
            <a:rPr lang="ar-IQ" sz="1300" b="1" u="sng" kern="1200" baseline="0" smtClean="0"/>
            <a:t>الانتماء الوطني </a:t>
          </a:r>
          <a:r>
            <a:rPr lang="ar-IQ" sz="1300" b="1" kern="1200" baseline="0" smtClean="0"/>
            <a:t>هو من أهم أنواع الانتماء، فعندما يحافظ الإنسان على انتمائه لوطنه، وأرضه يتمكن عندها من تحقيق مفهوم ومعنى الانتماء الذي يرتبط بتحقيق مفهوم المواطنة، والتي تشير إلى كافة المبادئ، والحقوق، والواجبات التي يتميز بها المواطن داخل الدولة التي يعيش فيها، ويعتبر جزءاً من أجزاء المجتمع البشري فيها، فيكون تعزيز الانتماء الوطني من خلال المحافظة على الوطن، والسعي إلى النهوض بكافة قطاعات العمل فيه، من أجل نموه، وتطوره.</a:t>
          </a:r>
          <a:endParaRPr lang="ar-IQ" sz="1300" kern="1200"/>
        </a:p>
      </dsp:txBody>
      <dsp:txXfrm rot="10800000">
        <a:off x="517655" y="1824"/>
        <a:ext cx="9927106" cy="1194850"/>
      </dsp:txXfrm>
    </dsp:sp>
    <dsp:sp modelId="{DB7D46AC-424E-4030-B88F-401C8E8FB783}">
      <dsp:nvSpPr>
        <dsp:cNvPr id="0" name=""/>
        <dsp:cNvSpPr/>
      </dsp:nvSpPr>
      <dsp:spPr>
        <a:xfrm>
          <a:off x="69272" y="1824"/>
          <a:ext cx="651946" cy="1194850"/>
        </a:xfrm>
        <a:prstGeom prst="ellipse">
          <a:avLst/>
        </a:prstGeom>
        <a:solidFill>
          <a:srgbClr val="FF0000"/>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2AF8789-CB12-4637-BE3D-E6B5F6D3A8E1}">
      <dsp:nvSpPr>
        <dsp:cNvPr id="0" name=""/>
        <dsp:cNvSpPr/>
      </dsp:nvSpPr>
      <dsp:spPr>
        <a:xfrm rot="10800000">
          <a:off x="244685" y="1553346"/>
          <a:ext cx="10174335" cy="1194850"/>
        </a:xfrm>
        <a:prstGeom prst="homePlate">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6896" tIns="49530" rIns="92456" bIns="49530" numCol="1" spcCol="1270" anchor="ctr" anchorCtr="0">
          <a:noAutofit/>
        </a:bodyPr>
        <a:lstStyle/>
        <a:p>
          <a:pPr lvl="0" algn="ctr" defTabSz="577850" rtl="1">
            <a:lnSpc>
              <a:spcPct val="90000"/>
            </a:lnSpc>
            <a:spcBef>
              <a:spcPct val="0"/>
            </a:spcBef>
            <a:spcAft>
              <a:spcPct val="35000"/>
            </a:spcAft>
          </a:pPr>
          <a:r>
            <a:rPr lang="ar-IQ" sz="1300" b="1" u="sng" kern="1200" baseline="0" dirty="0" smtClean="0"/>
            <a:t>الانتماء الديني </a:t>
          </a:r>
          <a:r>
            <a:rPr lang="ar-IQ" sz="1300" b="1" kern="1200" baseline="0" dirty="0" smtClean="0"/>
            <a:t>هو من أنواع الانتماء المهمة، والتي ترتبط بانتماء الإنسان إلى الدين من خلال المعرفة الشاملة، والكافية بقواعدهِ، وأحكامه، والمبادئ الخاصة بهِ، والحرص على تطبيقها تطبيقاً صحيحاً، وسليماً ممّا يؤدّي إلى عكس صورةٍ إيجابية عن الإنسان، وهذا ما يدعو له الإسلام الذي يعتمد على احترام حقوق كافة الناس من الديانات الأخرى، فيحرِص على تطبيق التعايش، والتفاهم بين كافة مكونات المجتمع الواحد. </a:t>
          </a:r>
          <a:endParaRPr lang="ar-IQ" sz="1300" kern="1200" dirty="0"/>
        </a:p>
      </dsp:txBody>
      <dsp:txXfrm rot="10800000">
        <a:off x="543397" y="1553346"/>
        <a:ext cx="9875623" cy="1194850"/>
      </dsp:txXfrm>
    </dsp:sp>
    <dsp:sp modelId="{6D91AADD-8EF8-49D9-BDA9-6B160B1EE23E}">
      <dsp:nvSpPr>
        <dsp:cNvPr id="0" name=""/>
        <dsp:cNvSpPr/>
      </dsp:nvSpPr>
      <dsp:spPr>
        <a:xfrm>
          <a:off x="168438" y="1643498"/>
          <a:ext cx="659700" cy="1194850"/>
        </a:xfrm>
        <a:prstGeom prst="ellipse">
          <a:avLst/>
        </a:prstGeom>
        <a:solidFill>
          <a:srgbClr val="00B050"/>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F4F0ABE-0B16-4594-8C64-507CF8C21890}">
      <dsp:nvSpPr>
        <dsp:cNvPr id="0" name=""/>
        <dsp:cNvSpPr/>
      </dsp:nvSpPr>
      <dsp:spPr>
        <a:xfrm rot="10800000">
          <a:off x="257591" y="3104869"/>
          <a:ext cx="10148522" cy="1194850"/>
        </a:xfrm>
        <a:prstGeom prst="homePlate">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6896" tIns="49530" rIns="92456" bIns="49530" numCol="1" spcCol="1270" anchor="ctr" anchorCtr="0">
          <a:noAutofit/>
        </a:bodyPr>
        <a:lstStyle/>
        <a:p>
          <a:pPr lvl="0" algn="ctr" defTabSz="577850" rtl="1">
            <a:lnSpc>
              <a:spcPct val="90000"/>
            </a:lnSpc>
            <a:spcBef>
              <a:spcPct val="0"/>
            </a:spcBef>
            <a:spcAft>
              <a:spcPct val="35000"/>
            </a:spcAft>
          </a:pPr>
          <a:r>
            <a:rPr lang="ar-IQ" sz="1300" b="1" u="sng" kern="1200" baseline="0" dirty="0" smtClean="0"/>
            <a:t>الانتماء الفكري </a:t>
          </a:r>
          <a:r>
            <a:rPr lang="ar-IQ" sz="1300" b="1" kern="1200" baseline="0" dirty="0" smtClean="0"/>
            <a:t>هو الانتماء الذي يرتبط بالتقيد بفكرة ما، أو بمجموعة من الأفكار ضمن إطار معين، ويسعى الإنسان الذي ينتمي فكرياً لشيء ما إلى إثبات مصداقية، وصحة هذه الفكرة بالاعتماد على كافة الأسباب، والعوامل، والظروف التي أدت إلى حدوثها، ومن الأمثلة على الانتماء الفكري: الانتماء إلى تيار سياسي ما، أو فلسفة أدبية معينة.</a:t>
          </a:r>
          <a:r>
            <a:rPr lang="ar-IQ" sz="1300" kern="1200" baseline="0" dirty="0" smtClean="0"/>
            <a:t/>
          </a:r>
          <a:br>
            <a:rPr lang="ar-IQ" sz="1300" kern="1200" baseline="0" dirty="0" smtClean="0"/>
          </a:br>
          <a:r>
            <a:rPr lang="ar-IQ" sz="1300" kern="1200" baseline="0" dirty="0" smtClean="0"/>
            <a:t/>
          </a:r>
          <a:br>
            <a:rPr lang="ar-IQ" sz="1300" kern="1200" baseline="0" dirty="0" smtClean="0"/>
          </a:br>
          <a:endParaRPr lang="ar-IQ" sz="1300" kern="1200" dirty="0"/>
        </a:p>
      </dsp:txBody>
      <dsp:txXfrm rot="10800000">
        <a:off x="556303" y="3104869"/>
        <a:ext cx="9849810" cy="1194850"/>
      </dsp:txXfrm>
    </dsp:sp>
    <dsp:sp modelId="{FA1A8D9D-E1AB-462F-9D3C-D4A3171F4980}">
      <dsp:nvSpPr>
        <dsp:cNvPr id="0" name=""/>
        <dsp:cNvSpPr/>
      </dsp:nvSpPr>
      <dsp:spPr>
        <a:xfrm>
          <a:off x="155558" y="3104869"/>
          <a:ext cx="685461" cy="1194850"/>
        </a:xfrm>
        <a:prstGeom prst="ellipse">
          <a:avLst/>
        </a:prstGeom>
        <a:solidFill>
          <a:srgbClr val="FFC000"/>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55C3A9-74FC-4893-AFC1-B0EA5FC0A54A}">
      <dsp:nvSpPr>
        <dsp:cNvPr id="0" name=""/>
        <dsp:cNvSpPr/>
      </dsp:nvSpPr>
      <dsp:spPr>
        <a:xfrm>
          <a:off x="0" y="7019"/>
          <a:ext cx="9601200" cy="1471860"/>
        </a:xfrm>
        <a:prstGeom prst="roundRect">
          <a:avLst/>
        </a:prstGeom>
        <a:gradFill rotWithShape="0">
          <a:gsLst>
            <a:gs pos="0">
              <a:schemeClr val="accent1">
                <a:hueOff val="0"/>
                <a:satOff val="0"/>
                <a:lumOff val="0"/>
                <a:alphaOff val="0"/>
                <a:tint val="67000"/>
                <a:satMod val="105000"/>
                <a:lumMod val="110000"/>
              </a:schemeClr>
            </a:gs>
            <a:gs pos="50000">
              <a:schemeClr val="accent1">
                <a:hueOff val="0"/>
                <a:satOff val="0"/>
                <a:lumOff val="0"/>
                <a:alphaOff val="0"/>
                <a:tint val="73000"/>
                <a:satMod val="103000"/>
                <a:lumMod val="105000"/>
              </a:schemeClr>
            </a:gs>
            <a:gs pos="100000">
              <a:schemeClr val="accent1">
                <a:hueOff val="0"/>
                <a:satOff val="0"/>
                <a:lumOff val="0"/>
                <a:alphaOff val="0"/>
                <a:tint val="81000"/>
                <a:satMod val="109000"/>
                <a:lumMod val="105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0970" tIns="140970" rIns="140970" bIns="140970" numCol="1" spcCol="1270" anchor="ctr" anchorCtr="0">
          <a:noAutofit/>
        </a:bodyPr>
        <a:lstStyle/>
        <a:p>
          <a:pPr lvl="0" algn="r" defTabSz="1644650" rtl="1">
            <a:lnSpc>
              <a:spcPct val="90000"/>
            </a:lnSpc>
            <a:spcBef>
              <a:spcPct val="0"/>
            </a:spcBef>
            <a:spcAft>
              <a:spcPct val="35000"/>
            </a:spcAft>
          </a:pPr>
          <a:r>
            <a:rPr lang="ar-SA" sz="3700" b="1" kern="1200" baseline="0" dirty="0" smtClean="0"/>
            <a:t>مستويات الانتماء:</a:t>
          </a:r>
          <a:r>
            <a:rPr lang="en-US" sz="3700" kern="1200" baseline="0" dirty="0" smtClean="0"/>
            <a:t/>
          </a:r>
          <a:br>
            <a:rPr lang="en-US" sz="3700" kern="1200" baseline="0" dirty="0" smtClean="0"/>
          </a:br>
          <a:r>
            <a:rPr lang="ar-SA" sz="3700" kern="1200" baseline="0" dirty="0" smtClean="0"/>
            <a:t>يمكن تقسيم </a:t>
          </a:r>
          <a:r>
            <a:rPr lang="ar-SA" sz="3700" kern="1200" baseline="0" dirty="0" smtClean="0">
              <a:solidFill>
                <a:srgbClr val="C00000"/>
              </a:solidFill>
            </a:rPr>
            <a:t>الانتماء</a:t>
          </a:r>
          <a:r>
            <a:rPr lang="ar-SA" sz="3700" kern="1200" baseline="0" dirty="0" smtClean="0"/>
            <a:t> إلى عدة مستويات </a:t>
          </a:r>
          <a:endParaRPr lang="ar-IQ" sz="3700" kern="1200" dirty="0"/>
        </a:p>
      </dsp:txBody>
      <dsp:txXfrm>
        <a:off x="71850" y="78869"/>
        <a:ext cx="9457500" cy="132816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7775C2-A4A6-4131-8E5F-64989CDFA68C}">
      <dsp:nvSpPr>
        <dsp:cNvPr id="0" name=""/>
        <dsp:cNvSpPr/>
      </dsp:nvSpPr>
      <dsp:spPr>
        <a:xfrm>
          <a:off x="0" y="0"/>
          <a:ext cx="4468968" cy="4468968"/>
        </a:xfrm>
        <a:prstGeom prst="pie">
          <a:avLst>
            <a:gd name="adj1" fmla="val 5400000"/>
            <a:gd name="adj2" fmla="val 16200000"/>
          </a:avLst>
        </a:prstGeom>
        <a:solidFill>
          <a:srgbClr val="FFC000"/>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22B9145-F307-479F-8838-F77F286A869F}">
      <dsp:nvSpPr>
        <dsp:cNvPr id="0" name=""/>
        <dsp:cNvSpPr/>
      </dsp:nvSpPr>
      <dsp:spPr>
        <a:xfrm>
          <a:off x="2234484" y="0"/>
          <a:ext cx="8596647" cy="4468968"/>
        </a:xfrm>
        <a:prstGeom prst="rect">
          <a:avLst/>
        </a:prstGeom>
        <a:solidFill>
          <a:schemeClr val="lt1">
            <a:alpha val="90000"/>
            <a:hueOff val="0"/>
            <a:satOff val="0"/>
            <a:lumOff val="0"/>
            <a:alphaOff val="0"/>
          </a:schemeClr>
        </a:solidFill>
        <a:ln w="34925"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rtl="1">
            <a:lnSpc>
              <a:spcPct val="90000"/>
            </a:lnSpc>
            <a:spcBef>
              <a:spcPct val="0"/>
            </a:spcBef>
            <a:spcAft>
              <a:spcPct val="35000"/>
            </a:spcAft>
          </a:pPr>
          <a:r>
            <a:rPr lang="ar-IQ" sz="1200" kern="1200" baseline="0" smtClean="0"/>
            <a:t>يعد شعوراً ثابتاً، بمعنى أن انتماء الإنسان لشيء ما يكون مباشراً، وكاملاً، وتاماً حتى يتحقق مفهوم الانتماء بشكل صحيح. </a:t>
          </a:r>
          <a:endParaRPr lang="ar-IQ" sz="1200" kern="1200"/>
        </a:p>
      </dsp:txBody>
      <dsp:txXfrm>
        <a:off x="2234484" y="0"/>
        <a:ext cx="8596647" cy="949655"/>
      </dsp:txXfrm>
    </dsp:sp>
    <dsp:sp modelId="{A732BB87-A06A-47F2-8A4C-C73ABA8C368B}">
      <dsp:nvSpPr>
        <dsp:cNvPr id="0" name=""/>
        <dsp:cNvSpPr/>
      </dsp:nvSpPr>
      <dsp:spPr>
        <a:xfrm>
          <a:off x="586552" y="949655"/>
          <a:ext cx="3295864" cy="3295864"/>
        </a:xfrm>
        <a:prstGeom prst="pie">
          <a:avLst>
            <a:gd name="adj1" fmla="val 5400000"/>
            <a:gd name="adj2" fmla="val 16200000"/>
          </a:avLst>
        </a:prstGeom>
        <a:solidFill>
          <a:srgbClr val="92D050"/>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BF34C8A-32E4-4FE1-B3BD-1460FA7DE23E}">
      <dsp:nvSpPr>
        <dsp:cNvPr id="0" name=""/>
        <dsp:cNvSpPr/>
      </dsp:nvSpPr>
      <dsp:spPr>
        <a:xfrm>
          <a:off x="2234484" y="949655"/>
          <a:ext cx="8596647" cy="3295864"/>
        </a:xfrm>
        <a:prstGeom prst="rect">
          <a:avLst/>
        </a:prstGeom>
        <a:solidFill>
          <a:schemeClr val="lt1">
            <a:alpha val="90000"/>
            <a:hueOff val="0"/>
            <a:satOff val="0"/>
            <a:lumOff val="0"/>
            <a:alphaOff val="0"/>
          </a:schemeClr>
        </a:solidFill>
        <a:ln w="34925"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rtl="1">
            <a:lnSpc>
              <a:spcPct val="90000"/>
            </a:lnSpc>
            <a:spcBef>
              <a:spcPct val="0"/>
            </a:spcBef>
            <a:spcAft>
              <a:spcPct val="35000"/>
            </a:spcAft>
          </a:pPr>
          <a:r>
            <a:rPr lang="ar-IQ" sz="1200" kern="1200" baseline="0" smtClean="0"/>
            <a:t>يُعتبر عاملاً من عوامل بناء المجتمع؛ فعندما ينتمي الإنسان لمجتمعه يؤدي ذلك إلى تشجيعه للمحافظة عليه، والحرص على نموه، وازدهاره بشكل دائم. </a:t>
          </a:r>
          <a:endParaRPr lang="ar-IQ" sz="1200" kern="1200"/>
        </a:p>
      </dsp:txBody>
      <dsp:txXfrm>
        <a:off x="2234484" y="949655"/>
        <a:ext cx="8596647" cy="949655"/>
      </dsp:txXfrm>
    </dsp:sp>
    <dsp:sp modelId="{3375AE22-006F-4898-860A-F930367F7919}">
      <dsp:nvSpPr>
        <dsp:cNvPr id="0" name=""/>
        <dsp:cNvSpPr/>
      </dsp:nvSpPr>
      <dsp:spPr>
        <a:xfrm>
          <a:off x="1173104" y="1899311"/>
          <a:ext cx="2122760" cy="2122760"/>
        </a:xfrm>
        <a:prstGeom prst="pie">
          <a:avLst>
            <a:gd name="adj1" fmla="val 5400000"/>
            <a:gd name="adj2" fmla="val 16200000"/>
          </a:avLst>
        </a:prstGeom>
        <a:solidFill>
          <a:srgbClr val="0070C0"/>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E1B2948-8B14-4592-BD4F-A2D84AAC4CFF}">
      <dsp:nvSpPr>
        <dsp:cNvPr id="0" name=""/>
        <dsp:cNvSpPr/>
      </dsp:nvSpPr>
      <dsp:spPr>
        <a:xfrm>
          <a:off x="2234484" y="1686876"/>
          <a:ext cx="8596647" cy="2547630"/>
        </a:xfrm>
        <a:prstGeom prst="rect">
          <a:avLst/>
        </a:prstGeom>
        <a:solidFill>
          <a:schemeClr val="lt1">
            <a:alpha val="90000"/>
            <a:hueOff val="0"/>
            <a:satOff val="0"/>
            <a:lumOff val="0"/>
            <a:alphaOff val="0"/>
          </a:schemeClr>
        </a:solidFill>
        <a:ln w="34925"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rtl="1">
            <a:lnSpc>
              <a:spcPct val="90000"/>
            </a:lnSpc>
            <a:spcBef>
              <a:spcPct val="0"/>
            </a:spcBef>
            <a:spcAft>
              <a:spcPct val="35000"/>
            </a:spcAft>
          </a:pPr>
          <a:r>
            <a:rPr lang="ar-IQ" sz="1200" kern="1200" baseline="0" smtClean="0"/>
            <a:t>يقلل من انتشار الظواهر السلبية؛ إذ يساهم تعزيز الانتماء في نفوس الناس، إلى جعلهم يقدرون المكان الذي يوجدون فيه، مثل: بيئة العمل فإنّ انتماء الموظف لعمله يجعله يقوم بالمهام المطلوبة منه بشكل صحيح، وسليم، ويبعده عن التقصير في القيام بأي وظيفة مطلوبة منه. وكذلك انتماء الطالب لجامعته يجعله يحرص عليها</a:t>
          </a:r>
          <a:endParaRPr lang="ar-IQ" sz="1200" kern="1200"/>
        </a:p>
      </dsp:txBody>
      <dsp:txXfrm>
        <a:off x="2234484" y="1686876"/>
        <a:ext cx="8596647" cy="1139729"/>
      </dsp:txXfrm>
    </dsp:sp>
    <dsp:sp modelId="{6AEA77E0-044C-4CB8-9A63-17284732A697}">
      <dsp:nvSpPr>
        <dsp:cNvPr id="0" name=""/>
        <dsp:cNvSpPr/>
      </dsp:nvSpPr>
      <dsp:spPr>
        <a:xfrm>
          <a:off x="1759656" y="2848967"/>
          <a:ext cx="949655" cy="949655"/>
        </a:xfrm>
        <a:prstGeom prst="pie">
          <a:avLst>
            <a:gd name="adj1" fmla="val 5400000"/>
            <a:gd name="adj2" fmla="val 16200000"/>
          </a:avLst>
        </a:prstGeom>
        <a:solidFill>
          <a:srgbClr val="FF0000"/>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7360CC0-814E-415E-9492-EFD9623BCE3A}">
      <dsp:nvSpPr>
        <dsp:cNvPr id="0" name=""/>
        <dsp:cNvSpPr/>
      </dsp:nvSpPr>
      <dsp:spPr>
        <a:xfrm>
          <a:off x="2234484" y="2848967"/>
          <a:ext cx="8596647" cy="949655"/>
        </a:xfrm>
        <a:prstGeom prst="rect">
          <a:avLst/>
        </a:prstGeom>
        <a:solidFill>
          <a:schemeClr val="lt1">
            <a:alpha val="90000"/>
            <a:hueOff val="0"/>
            <a:satOff val="0"/>
            <a:lumOff val="0"/>
            <a:alphaOff val="0"/>
          </a:schemeClr>
        </a:solidFill>
        <a:ln w="34925"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rtl="1">
            <a:lnSpc>
              <a:spcPct val="90000"/>
            </a:lnSpc>
            <a:spcBef>
              <a:spcPct val="0"/>
            </a:spcBef>
            <a:spcAft>
              <a:spcPct val="35000"/>
            </a:spcAft>
          </a:pPr>
          <a:r>
            <a:rPr lang="ar-IQ" sz="1200" kern="1200" baseline="0" smtClean="0"/>
            <a:t>يساعد على تعزيز الروابط الاجتماعية؛ فعندما يتعلّق الانتماء بالبيئة المحيطة بالفرد، عندها سوف يحقّق كافة النشاطات، والأعمال التي تساهم في زيادة التعاطف بينه وبين الأفراد الآخرين، وخصوصاً عند الاعتماد على نشر المبادئ الأخلاقية، مثل: الكرم، والإيثار، وحُسن الجوار،وغيرها.</a:t>
          </a:r>
          <a:br>
            <a:rPr lang="ar-IQ" sz="1200" kern="1200" baseline="0" smtClean="0"/>
          </a:br>
          <a:r>
            <a:rPr lang="ar-IQ" sz="1200" kern="1200" baseline="0" smtClean="0"/>
            <a:t/>
          </a:r>
          <a:br>
            <a:rPr lang="ar-IQ" sz="1200" kern="1200" baseline="0" smtClean="0"/>
          </a:br>
          <a:endParaRPr lang="ar-IQ" sz="1200" kern="1200"/>
        </a:p>
      </dsp:txBody>
      <dsp:txXfrm>
        <a:off x="2234484" y="2848967"/>
        <a:ext cx="8596647" cy="94965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073DDF-4A69-462B-855C-9CD5349324F7}">
      <dsp:nvSpPr>
        <dsp:cNvPr id="0" name=""/>
        <dsp:cNvSpPr/>
      </dsp:nvSpPr>
      <dsp:spPr>
        <a:xfrm>
          <a:off x="0" y="8739"/>
          <a:ext cx="9601200" cy="1151279"/>
        </a:xfrm>
        <a:prstGeom prst="roundRect">
          <a:avLst/>
        </a:prstGeom>
        <a:gradFill rotWithShape="0">
          <a:gsLst>
            <a:gs pos="0">
              <a:schemeClr val="accent1">
                <a:hueOff val="0"/>
                <a:satOff val="0"/>
                <a:lumOff val="0"/>
                <a:alphaOff val="0"/>
                <a:tint val="67000"/>
                <a:satMod val="105000"/>
                <a:lumMod val="110000"/>
              </a:schemeClr>
            </a:gs>
            <a:gs pos="50000">
              <a:schemeClr val="accent1">
                <a:hueOff val="0"/>
                <a:satOff val="0"/>
                <a:lumOff val="0"/>
                <a:alphaOff val="0"/>
                <a:tint val="73000"/>
                <a:satMod val="103000"/>
                <a:lumMod val="105000"/>
              </a:schemeClr>
            </a:gs>
            <a:gs pos="100000">
              <a:schemeClr val="accent1">
                <a:hueOff val="0"/>
                <a:satOff val="0"/>
                <a:lumOff val="0"/>
                <a:alphaOff val="0"/>
                <a:tint val="81000"/>
                <a:satMod val="109000"/>
                <a:lumMod val="105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82880" tIns="182880" rIns="182880" bIns="182880" numCol="1" spcCol="1270" anchor="ctr" anchorCtr="0">
          <a:noAutofit/>
        </a:bodyPr>
        <a:lstStyle/>
        <a:p>
          <a:pPr lvl="0" algn="r" defTabSz="2133600" rtl="1">
            <a:lnSpc>
              <a:spcPct val="90000"/>
            </a:lnSpc>
            <a:spcBef>
              <a:spcPct val="0"/>
            </a:spcBef>
            <a:spcAft>
              <a:spcPct val="35000"/>
            </a:spcAft>
          </a:pPr>
          <a:r>
            <a:rPr lang="ar-SA" sz="4800" b="1" kern="1200" baseline="0" dirty="0" smtClean="0">
              <a:solidFill>
                <a:srgbClr val="FF0000"/>
              </a:solidFill>
            </a:rPr>
            <a:t>أبعاد الانتماء</a:t>
          </a:r>
          <a:endParaRPr lang="ar-IQ" sz="4800" kern="1200" dirty="0">
            <a:solidFill>
              <a:srgbClr val="FF0000"/>
            </a:solidFill>
          </a:endParaRPr>
        </a:p>
      </dsp:txBody>
      <dsp:txXfrm>
        <a:off x="56201" y="64940"/>
        <a:ext cx="9488798" cy="103887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FBC293-4E7C-40B3-90B9-097729DE870C}">
      <dsp:nvSpPr>
        <dsp:cNvPr id="0" name=""/>
        <dsp:cNvSpPr/>
      </dsp:nvSpPr>
      <dsp:spPr>
        <a:xfrm>
          <a:off x="0" y="8739"/>
          <a:ext cx="9601200" cy="1151279"/>
        </a:xfrm>
        <a:prstGeom prst="roundRect">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182880" rIns="182880" bIns="182880" numCol="1" spcCol="1270" anchor="ctr" anchorCtr="0">
          <a:noAutofit/>
        </a:bodyPr>
        <a:lstStyle/>
        <a:p>
          <a:pPr lvl="0" algn="r" defTabSz="2133600" rtl="1">
            <a:lnSpc>
              <a:spcPct val="90000"/>
            </a:lnSpc>
            <a:spcBef>
              <a:spcPct val="0"/>
            </a:spcBef>
            <a:spcAft>
              <a:spcPct val="35000"/>
            </a:spcAft>
          </a:pPr>
          <a:r>
            <a:rPr lang="ar-SA" sz="4800" b="1" kern="1200" baseline="0" dirty="0" smtClean="0">
              <a:solidFill>
                <a:srgbClr val="C00000"/>
              </a:solidFill>
            </a:rPr>
            <a:t>طرق تعزيز الانتماء بالجامعة:</a:t>
          </a:r>
          <a:endParaRPr lang="ar-IQ" sz="4800" kern="1200" dirty="0">
            <a:solidFill>
              <a:srgbClr val="C00000"/>
            </a:solidFill>
          </a:endParaRPr>
        </a:p>
      </dsp:txBody>
      <dsp:txXfrm>
        <a:off x="56201" y="64940"/>
        <a:ext cx="9488798" cy="1038877"/>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3/18/2019</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3/18/2019</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3/18/2019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3/18/2019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3/18/2019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3/18/2019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3/18/2019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3/18/2019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3/18/2019</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1"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r" defTabSz="914400" rtl="1"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sz="6000" dirty="0" smtClean="0">
                <a:latin typeface="Andalus" panose="02020603050405020304" pitchFamily="18" charset="-78"/>
                <a:cs typeface="Andalus" panose="02020603050405020304" pitchFamily="18" charset="-78"/>
              </a:rPr>
              <a:t>تنمية الشعور بالانتماء الى المؤسسة لدى طلبة الجامعة</a:t>
            </a:r>
            <a:endParaRPr lang="ar-IQ" sz="6000" dirty="0">
              <a:latin typeface="Andalus" panose="02020603050405020304" pitchFamily="18" charset="-78"/>
              <a:cs typeface="Andalus" panose="02020603050405020304" pitchFamily="18" charset="-78"/>
            </a:endParaRPr>
          </a:p>
        </p:txBody>
      </p:sp>
      <p:sp>
        <p:nvSpPr>
          <p:cNvPr id="3" name="Subtitle 2"/>
          <p:cNvSpPr>
            <a:spLocks noGrp="1"/>
          </p:cNvSpPr>
          <p:nvPr>
            <p:ph type="subTitle" idx="1"/>
          </p:nvPr>
        </p:nvSpPr>
        <p:spPr/>
        <p:txBody>
          <a:bodyPr/>
          <a:lstStyle/>
          <a:p>
            <a:r>
              <a:rPr lang="ar-IQ" dirty="0" smtClean="0">
                <a:solidFill>
                  <a:schemeClr val="accent6">
                    <a:lumMod val="75000"/>
                  </a:schemeClr>
                </a:solidFill>
              </a:rPr>
              <a:t>الاستاذ الدكتور</a:t>
            </a:r>
          </a:p>
          <a:p>
            <a:r>
              <a:rPr lang="ar-IQ" dirty="0" smtClean="0">
                <a:solidFill>
                  <a:schemeClr val="accent6">
                    <a:lumMod val="75000"/>
                  </a:schemeClr>
                </a:solidFill>
              </a:rPr>
              <a:t>حاتم جاسم عزيز</a:t>
            </a:r>
            <a:endParaRPr lang="ar-IQ" dirty="0">
              <a:solidFill>
                <a:schemeClr val="accent6">
                  <a:lumMod val="75000"/>
                </a:schemeClr>
              </a:solidFill>
            </a:endParaRPr>
          </a:p>
        </p:txBody>
      </p:sp>
    </p:spTree>
    <p:extLst>
      <p:ext uri="{BB962C8B-B14F-4D97-AF65-F5344CB8AC3E}">
        <p14:creationId xmlns:p14="http://schemas.microsoft.com/office/powerpoint/2010/main" val="21707439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36372" y="682580"/>
            <a:ext cx="10586433" cy="4912114"/>
          </a:xfrm>
          <a:prstGeom prst="rect">
            <a:avLst/>
          </a:prstGeom>
        </p:spPr>
        <p:txBody>
          <a:bodyPr wrap="square">
            <a:spAutoFit/>
          </a:bodyPr>
          <a:lstStyle/>
          <a:p>
            <a:pPr lvl="0" algn="r" defTabSz="914400" rtl="1">
              <a:lnSpc>
                <a:spcPct val="94000"/>
              </a:lnSpc>
              <a:spcBef>
                <a:spcPts val="1000"/>
              </a:spcBef>
              <a:spcAft>
                <a:spcPts val="200"/>
              </a:spcAft>
            </a:pPr>
            <a:r>
              <a:rPr lang="ar-SA" sz="2000" b="1" dirty="0"/>
              <a:t>د- الالتزام </a:t>
            </a:r>
            <a:r>
              <a:rPr lang="en-US" sz="2000" b="1" dirty="0"/>
              <a:t>Obligation</a:t>
            </a:r>
            <a:r>
              <a:rPr lang="ar-SA" sz="2000" b="1" dirty="0"/>
              <a:t>:</a:t>
            </a:r>
            <a:r>
              <a:rPr lang="ar-SA" sz="2000" dirty="0"/>
              <a:t> حيث التمسك بالنظم والمعايير الاجتماعية، وتؤكد الجماعية على الانسجام والتناغم والإجماع، ولذا فإنها تولد ضغوطاً فاعلة نحو الالتزام بمعايير الجماعة لإمكانية الإقبال والإذعان كآلية رئيسية لتحقيق الإجماع وتجنب النزاع </a:t>
            </a:r>
            <a:endParaRPr lang="ar-IQ" sz="2000" dirty="0" smtClean="0"/>
          </a:p>
          <a:p>
            <a:pPr lvl="0" algn="r" defTabSz="914400" rtl="1">
              <a:lnSpc>
                <a:spcPct val="94000"/>
              </a:lnSpc>
              <a:spcBef>
                <a:spcPts val="1000"/>
              </a:spcBef>
              <a:spcAft>
                <a:spcPts val="200"/>
              </a:spcAft>
            </a:pPr>
            <a:r>
              <a:rPr lang="ar-SA" sz="2000" b="1" dirty="0" smtClean="0"/>
              <a:t>هـ- </a:t>
            </a:r>
            <a:r>
              <a:rPr lang="ar-SA" sz="2000" b="1" dirty="0"/>
              <a:t>التواد:</a:t>
            </a:r>
            <a:r>
              <a:rPr lang="ar-SA" sz="2000" dirty="0"/>
              <a:t> ويعنى الحاجة إلى الانضمام إلى الجماعة أو العشيرة وهو من أهم الدوافع الإنسانية الأساسية فى تكوين العلاقات والروابط والصداقات ويشير إلى مدى التعاطف الوجدانى بين أفراد الجماعة والميل إلى المحبة والعطاء والإيثار والتراحم بهدف التوحد مع الجماعة</a:t>
            </a:r>
            <a:endParaRPr lang="ar-IQ" sz="2000" b="1" dirty="0" smtClean="0">
              <a:solidFill>
                <a:srgbClr val="191B0E"/>
              </a:solidFill>
            </a:endParaRPr>
          </a:p>
          <a:p>
            <a:pPr lvl="0" algn="r" defTabSz="914400" rtl="1">
              <a:lnSpc>
                <a:spcPct val="94000"/>
              </a:lnSpc>
              <a:spcBef>
                <a:spcPts val="1000"/>
              </a:spcBef>
              <a:spcAft>
                <a:spcPts val="200"/>
              </a:spcAft>
            </a:pPr>
            <a:r>
              <a:rPr lang="ar-SA" sz="2000" b="1" dirty="0" smtClean="0">
                <a:solidFill>
                  <a:srgbClr val="191B0E"/>
                </a:solidFill>
              </a:rPr>
              <a:t>و- </a:t>
            </a:r>
            <a:r>
              <a:rPr lang="ar-SA" sz="2000" b="1" dirty="0">
                <a:solidFill>
                  <a:srgbClr val="191B0E"/>
                </a:solidFill>
              </a:rPr>
              <a:t>الديمقراطية </a:t>
            </a:r>
            <a:r>
              <a:rPr lang="en-US" sz="2000" b="1" dirty="0">
                <a:solidFill>
                  <a:srgbClr val="191B0E"/>
                </a:solidFill>
              </a:rPr>
              <a:t>Democracy</a:t>
            </a:r>
            <a:r>
              <a:rPr lang="ar-SA" sz="2000" b="1" dirty="0">
                <a:solidFill>
                  <a:srgbClr val="191B0E"/>
                </a:solidFill>
              </a:rPr>
              <a:t> :</a:t>
            </a:r>
            <a:r>
              <a:rPr lang="ar-SA" sz="2000" dirty="0">
                <a:solidFill>
                  <a:srgbClr val="191B0E"/>
                </a:solidFill>
              </a:rPr>
              <a:t> هى أحد أساليب التفكير والقيادة وتشير إلى الممارسة والأقوال التى يرددها الفرد ليعبر عن إيمانه بثلاثة عناصر:</a:t>
            </a:r>
            <a:endParaRPr lang="en-US" sz="2000" dirty="0">
              <a:solidFill>
                <a:srgbClr val="191B0E"/>
              </a:solidFill>
            </a:endParaRPr>
          </a:p>
          <a:p>
            <a:pPr marL="384048" lvl="0" indent="-384048" algn="r" defTabSz="914400" rtl="1">
              <a:lnSpc>
                <a:spcPct val="94000"/>
              </a:lnSpc>
              <a:spcBef>
                <a:spcPts val="1000"/>
              </a:spcBef>
              <a:spcAft>
                <a:spcPts val="200"/>
              </a:spcAft>
              <a:buFont typeface="Franklin Gothic Book" panose="020B0503020102020204" pitchFamily="34" charset="0"/>
              <a:buChar char="■"/>
            </a:pPr>
            <a:r>
              <a:rPr lang="ar-SA" sz="2000" dirty="0">
                <a:solidFill>
                  <a:srgbClr val="191B0E"/>
                </a:solidFill>
              </a:rPr>
              <a:t>تقدير قدرات الفرد وإمكاناته مع مراعاة الفروق الفردية، وتكافؤ الفرص، والحرية الشخصية فى التعبير عن الرأى فى إطار النظام العام، وتنمية قدرات كل فرد بالرعاية الصحية والتعليمية والاجتماعية والاقتصادية.</a:t>
            </a:r>
            <a:endParaRPr lang="en-US" sz="2000" dirty="0">
              <a:solidFill>
                <a:srgbClr val="191B0E"/>
              </a:solidFill>
            </a:endParaRPr>
          </a:p>
          <a:p>
            <a:pPr marL="384048" lvl="0" indent="-384048" algn="r" defTabSz="914400" rtl="1">
              <a:lnSpc>
                <a:spcPct val="94000"/>
              </a:lnSpc>
              <a:spcBef>
                <a:spcPts val="1000"/>
              </a:spcBef>
              <a:spcAft>
                <a:spcPts val="200"/>
              </a:spcAft>
              <a:buFont typeface="Franklin Gothic Book" panose="020B0503020102020204" pitchFamily="34" charset="0"/>
              <a:buChar char="■"/>
            </a:pPr>
            <a:r>
              <a:rPr lang="ar-SA" sz="2000" dirty="0">
                <a:solidFill>
                  <a:srgbClr val="191B0E"/>
                </a:solidFill>
              </a:rPr>
              <a:t>أن يشعر الفرد بالحاجة إلى التفاهم والتعاون مع الغير، وأن تتاح له الفرصة للنقد وتقبل نقد الآخرين.</a:t>
            </a:r>
            <a:endParaRPr lang="en-US" sz="2000" dirty="0">
              <a:solidFill>
                <a:srgbClr val="191B0E"/>
              </a:solidFill>
            </a:endParaRPr>
          </a:p>
          <a:p>
            <a:pPr marL="384048" lvl="0" indent="-384048" algn="r" defTabSz="914400" rtl="1">
              <a:lnSpc>
                <a:spcPct val="94000"/>
              </a:lnSpc>
              <a:spcBef>
                <a:spcPts val="1000"/>
              </a:spcBef>
              <a:spcAft>
                <a:spcPts val="200"/>
              </a:spcAft>
              <a:buFont typeface="Franklin Gothic Book" panose="020B0503020102020204" pitchFamily="34" charset="0"/>
              <a:buChar char="■"/>
            </a:pPr>
            <a:r>
              <a:rPr lang="ar-SA" sz="2000" dirty="0">
                <a:solidFill>
                  <a:srgbClr val="191B0E"/>
                </a:solidFill>
              </a:rPr>
              <a:t>اتباع الأسلوب العلمى فى التفكير </a:t>
            </a:r>
            <a:endParaRPr lang="ar-IQ" sz="2000" dirty="0">
              <a:solidFill>
                <a:srgbClr val="191B0E"/>
              </a:solidFill>
            </a:endParaRPr>
          </a:p>
        </p:txBody>
      </p:sp>
    </p:spTree>
    <p:extLst>
      <p:ext uri="{BB962C8B-B14F-4D97-AF65-F5344CB8AC3E}">
        <p14:creationId xmlns:p14="http://schemas.microsoft.com/office/powerpoint/2010/main" val="12379090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3561811209"/>
              </p:ext>
            </p:extLst>
          </p:nvPr>
        </p:nvGraphicFramePr>
        <p:xfrm>
          <a:off x="1371600" y="312313"/>
          <a:ext cx="9601200" cy="11687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p:cNvSpPr>
            <a:spLocks noGrp="1"/>
          </p:cNvSpPr>
          <p:nvPr>
            <p:ph idx="1"/>
          </p:nvPr>
        </p:nvSpPr>
        <p:spPr>
          <a:xfrm>
            <a:off x="1371600" y="1622738"/>
            <a:ext cx="9601200" cy="4945487"/>
          </a:xfrm>
        </p:spPr>
        <p:txBody>
          <a:bodyPr>
            <a:normAutofit/>
          </a:bodyPr>
          <a:lstStyle/>
          <a:p>
            <a:pPr marL="0" indent="0">
              <a:buNone/>
            </a:pPr>
            <a:r>
              <a:rPr lang="ar-SA" dirty="0" smtClean="0"/>
              <a:t>للجامعة </a:t>
            </a:r>
            <a:r>
              <a:rPr lang="ar-SA" dirty="0"/>
              <a:t>دور أساس فى تشكيل ودعم وعى الطلاب بصفة عامة، وتجاه الدولة والسلطة بصفة خاصة، حيث أثبت بعض الدراسات أن هناك دور واضح للجامعة فى إعداد الأفراد للمواطنة الصالحة، والتأثير على قيم ومعتقدات هؤلاء الطلاب، وكذلك فإن لممارسات السلطة فى المجتمع المصرى انعكاساتها على السلطة داخل الجامعة، وللجامعة دور أساسى فى ذلك حيث تقوم بالتأثير على الطلاب فى أخطر مراحل العمر، وهى مرحلة الشباب التى يكون فيها الفرد عرضه للتأثير بالقيم والعقائد السائدة فى المجتمع</a:t>
            </a:r>
            <a:r>
              <a:rPr lang="ar-SA" dirty="0" smtClean="0"/>
              <a:t>.</a:t>
            </a:r>
            <a:endParaRPr lang="ar-IQ" dirty="0" smtClean="0"/>
          </a:p>
          <a:p>
            <a:pPr marL="0" indent="0">
              <a:buNone/>
            </a:pPr>
            <a:endParaRPr lang="en-US" dirty="0"/>
          </a:p>
          <a:p>
            <a:pPr marL="0" indent="0" algn="justLow">
              <a:spcAft>
                <a:spcPts val="0"/>
              </a:spcAft>
              <a:buNone/>
            </a:pPr>
            <a:r>
              <a:rPr lang="ar-SA" dirty="0">
                <a:latin typeface="Times New Roman" panose="02020603050405020304" pitchFamily="18" charset="0"/>
                <a:ea typeface="Times New Roman" panose="02020603050405020304" pitchFamily="18" charset="0"/>
                <a:cs typeface="Simplified Arabic" panose="02020603050405020304" pitchFamily="18" charset="-78"/>
              </a:rPr>
              <a:t>وهناك العديد من الطرق التى تستطيع بها الدولة أن </a:t>
            </a:r>
            <a:r>
              <a:rPr lang="ar-SA" dirty="0" smtClean="0">
                <a:latin typeface="Times New Roman" panose="02020603050405020304" pitchFamily="18" charset="0"/>
                <a:ea typeface="Times New Roman" panose="02020603050405020304" pitchFamily="18" charset="0"/>
                <a:cs typeface="Simplified Arabic" panose="02020603050405020304" pitchFamily="18" charset="-78"/>
              </a:rPr>
              <a:t>تعزز </a:t>
            </a:r>
            <a:r>
              <a:rPr lang="ar-SA" dirty="0">
                <a:latin typeface="Times New Roman" panose="02020603050405020304" pitchFamily="18" charset="0"/>
                <a:ea typeface="Times New Roman" panose="02020603050405020304" pitchFamily="18" charset="0"/>
                <a:cs typeface="Simplified Arabic" panose="02020603050405020304" pitchFamily="18" charset="-78"/>
              </a:rPr>
              <a:t>الانتماء لدى الطلاب من خلالها ومن أهم هذه الطرق ما يلى</a:t>
            </a:r>
            <a:r>
              <a:rPr lang="ar-SA" dirty="0" smtClean="0">
                <a:latin typeface="Times New Roman" panose="02020603050405020304" pitchFamily="18" charset="0"/>
                <a:ea typeface="Times New Roman" panose="02020603050405020304" pitchFamily="18" charset="0"/>
                <a:cs typeface="Simplified Arabic" panose="02020603050405020304" pitchFamily="18" charset="-78"/>
              </a:rPr>
              <a:t>:</a:t>
            </a:r>
            <a:endParaRPr lang="ar-IQ" dirty="0" smtClean="0">
              <a:latin typeface="Times New Roman" panose="02020603050405020304" pitchFamily="18" charset="0"/>
              <a:ea typeface="Times New Roman" panose="02020603050405020304" pitchFamily="18" charset="0"/>
              <a:cs typeface="Simplified Arabic" panose="02020603050405020304" pitchFamily="18" charset="-78"/>
            </a:endParaRPr>
          </a:p>
          <a:p>
            <a:pPr marL="0" indent="0" algn="justLow">
              <a:spcAft>
                <a:spcPts val="0"/>
              </a:spcAft>
              <a:buNone/>
            </a:pPr>
            <a:endParaRPr lang="en-US" sz="1800" dirty="0">
              <a:latin typeface="Times New Roman" panose="02020603050405020304" pitchFamily="18" charset="0"/>
              <a:ea typeface="Times New Roman" panose="02020603050405020304" pitchFamily="18" charset="0"/>
            </a:endParaRPr>
          </a:p>
          <a:p>
            <a:r>
              <a:rPr lang="ar-SA" b="1" dirty="0" smtClean="0"/>
              <a:t>1- </a:t>
            </a:r>
            <a:r>
              <a:rPr lang="ar-SA" b="1" dirty="0"/>
              <a:t>المؤتمرات والندوات العلمية:</a:t>
            </a:r>
            <a:endParaRPr lang="en-US" dirty="0"/>
          </a:p>
          <a:p>
            <a:r>
              <a:rPr lang="ar-SA" b="1" dirty="0"/>
              <a:t>2-الاتحادات والجماعات الطلابية:</a:t>
            </a:r>
            <a:endParaRPr lang="en-US" dirty="0"/>
          </a:p>
          <a:p>
            <a:r>
              <a:rPr lang="ar-SA" b="1" dirty="0" smtClean="0"/>
              <a:t>3- </a:t>
            </a:r>
            <a:r>
              <a:rPr lang="ar-SA" b="1" dirty="0"/>
              <a:t>المسرح </a:t>
            </a:r>
            <a:r>
              <a:rPr lang="ar-SA" b="1" dirty="0" smtClean="0"/>
              <a:t>التربوى</a:t>
            </a:r>
            <a:r>
              <a:rPr lang="ar-IQ" b="1" dirty="0" smtClean="0"/>
              <a:t>( الجامعي)</a:t>
            </a:r>
            <a:r>
              <a:rPr lang="ar-SA" b="1" dirty="0" smtClean="0"/>
              <a:t>:</a:t>
            </a:r>
            <a:endParaRPr lang="en-US" dirty="0"/>
          </a:p>
          <a:p>
            <a:endParaRPr lang="ar-IQ" dirty="0"/>
          </a:p>
        </p:txBody>
      </p:sp>
    </p:spTree>
    <p:extLst>
      <p:ext uri="{BB962C8B-B14F-4D97-AF65-F5344CB8AC3E}">
        <p14:creationId xmlns:p14="http://schemas.microsoft.com/office/powerpoint/2010/main" val="33434363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666482"/>
          </a:xfrm>
        </p:spPr>
        <p:txBody>
          <a:bodyPr>
            <a:normAutofit fontScale="90000"/>
          </a:bodyPr>
          <a:lstStyle/>
          <a:p>
            <a:r>
              <a:rPr lang="ar-IQ" b="1" dirty="0">
                <a:solidFill>
                  <a:srgbClr val="FF0000"/>
                </a:solidFill>
              </a:rPr>
              <a:t>غريب على </a:t>
            </a:r>
            <a:r>
              <a:rPr lang="ar-IQ" b="1" dirty="0" smtClean="0">
                <a:solidFill>
                  <a:srgbClr val="FF0000"/>
                </a:solidFill>
              </a:rPr>
              <a:t>الخليج ... بدر شاكر السياب</a:t>
            </a:r>
            <a:endParaRPr lang="ar-IQ" dirty="0">
              <a:solidFill>
                <a:srgbClr val="FF000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51638917"/>
              </p:ext>
            </p:extLst>
          </p:nvPr>
        </p:nvGraphicFramePr>
        <p:xfrm>
          <a:off x="1371600" y="1584097"/>
          <a:ext cx="9601200" cy="4816701"/>
        </p:xfrm>
        <a:graphic>
          <a:graphicData uri="http://schemas.openxmlformats.org/drawingml/2006/table">
            <a:tbl>
              <a:tblPr/>
              <a:tblGrid>
                <a:gridCol w="4800600"/>
                <a:gridCol w="4800600"/>
              </a:tblGrid>
              <a:tr h="535189">
                <a:tc gridSpan="2">
                  <a:txBody>
                    <a:bodyPr/>
                    <a:lstStyle/>
                    <a:p>
                      <a:pPr algn="ctr"/>
                      <a:r>
                        <a:rPr lang="ar-IQ" sz="2800" b="0" u="none" strike="noStrike" dirty="0">
                          <a:solidFill>
                            <a:srgbClr val="373737"/>
                          </a:solidFill>
                          <a:effectLst/>
                          <a:latin typeface="Simplified Arabic" panose="02020603050405020304" pitchFamily="18" charset="-78"/>
                          <a:cs typeface="Simplified Arabic" panose="02020603050405020304" pitchFamily="18" charset="-78"/>
                        </a:rPr>
                        <a:t>إني لأعجب كيف يمكن أن يخون الخائنون</a:t>
                      </a:r>
                    </a:p>
                  </a:txBody>
                  <a:tcPr marL="0" marR="0" marT="0" marB="0" anchor="ctr">
                    <a:lnL>
                      <a:noFill/>
                    </a:lnL>
                    <a:lnR>
                      <a:noFill/>
                    </a:lnR>
                    <a:lnT>
                      <a:noFill/>
                    </a:lnT>
                    <a:lnB>
                      <a:noFill/>
                    </a:lnB>
                    <a:solidFill>
                      <a:srgbClr val="FFFFFF"/>
                    </a:solidFill>
                  </a:tcPr>
                </a:tc>
                <a:tc hMerge="1">
                  <a:txBody>
                    <a:bodyPr/>
                    <a:lstStyle/>
                    <a:p>
                      <a:pPr rtl="1"/>
                      <a:endParaRPr lang="ar-IQ"/>
                    </a:p>
                  </a:txBody>
                  <a:tcPr>
                    <a:lnL>
                      <a:noFill/>
                    </a:lnL>
                    <a:lnR>
                      <a:noFill/>
                    </a:lnR>
                    <a:lnT>
                      <a:noFill/>
                    </a:lnT>
                    <a:lnB>
                      <a:noFill/>
                    </a:lnB>
                    <a:solidFill>
                      <a:srgbClr val="FFFFFF"/>
                    </a:solidFill>
                  </a:tcPr>
                </a:tc>
              </a:tr>
              <a:tr h="535189">
                <a:tc gridSpan="2">
                  <a:txBody>
                    <a:bodyPr/>
                    <a:lstStyle/>
                    <a:p>
                      <a:pPr algn="ctr"/>
                      <a:r>
                        <a:rPr lang="ar-IQ" sz="2800" b="0" u="none" strike="noStrike" dirty="0">
                          <a:solidFill>
                            <a:srgbClr val="373737"/>
                          </a:solidFill>
                          <a:effectLst/>
                          <a:latin typeface="Simplified Arabic" panose="02020603050405020304" pitchFamily="18" charset="-78"/>
                          <a:cs typeface="Simplified Arabic" panose="02020603050405020304" pitchFamily="18" charset="-78"/>
                        </a:rPr>
                        <a:t>أيخون إنسان بلاده؟</a:t>
                      </a:r>
                    </a:p>
                  </a:txBody>
                  <a:tcPr marL="0" marR="0" marT="0" marB="0" anchor="ctr">
                    <a:lnL>
                      <a:noFill/>
                    </a:lnL>
                    <a:lnR>
                      <a:noFill/>
                    </a:lnR>
                    <a:lnT>
                      <a:noFill/>
                    </a:lnT>
                    <a:lnB>
                      <a:noFill/>
                    </a:lnB>
                    <a:solidFill>
                      <a:srgbClr val="FFFFFF"/>
                    </a:solidFill>
                  </a:tcPr>
                </a:tc>
                <a:tc hMerge="1">
                  <a:txBody>
                    <a:bodyPr/>
                    <a:lstStyle/>
                    <a:p>
                      <a:pPr rtl="1"/>
                      <a:endParaRPr lang="ar-IQ"/>
                    </a:p>
                  </a:txBody>
                  <a:tcPr>
                    <a:lnL>
                      <a:noFill/>
                    </a:lnL>
                    <a:lnR>
                      <a:noFill/>
                    </a:lnR>
                    <a:lnT>
                      <a:noFill/>
                    </a:lnT>
                    <a:lnB>
                      <a:noFill/>
                    </a:lnB>
                    <a:solidFill>
                      <a:srgbClr val="FFFFFF"/>
                    </a:solidFill>
                  </a:tcPr>
                </a:tc>
              </a:tr>
              <a:tr h="535189">
                <a:tc gridSpan="2">
                  <a:txBody>
                    <a:bodyPr/>
                    <a:lstStyle/>
                    <a:p>
                      <a:pPr algn="ctr"/>
                      <a:r>
                        <a:rPr lang="ar-IQ" sz="2800" b="0" u="none" strike="noStrike" dirty="0">
                          <a:solidFill>
                            <a:srgbClr val="373737"/>
                          </a:solidFill>
                          <a:effectLst/>
                          <a:latin typeface="Simplified Arabic" panose="02020603050405020304" pitchFamily="18" charset="-78"/>
                          <a:cs typeface="Simplified Arabic" panose="02020603050405020304" pitchFamily="18" charset="-78"/>
                        </a:rPr>
                        <a:t>إن خان معنى أن يكون ، فكيف يمكن أن يكون ؟</a:t>
                      </a:r>
                    </a:p>
                  </a:txBody>
                  <a:tcPr marL="0" marR="0" marT="0" marB="0" anchor="ctr">
                    <a:lnL>
                      <a:noFill/>
                    </a:lnL>
                    <a:lnR>
                      <a:noFill/>
                    </a:lnR>
                    <a:lnT>
                      <a:noFill/>
                    </a:lnT>
                    <a:lnB>
                      <a:noFill/>
                    </a:lnB>
                    <a:solidFill>
                      <a:srgbClr val="FFFFFF"/>
                    </a:solidFill>
                  </a:tcPr>
                </a:tc>
                <a:tc hMerge="1">
                  <a:txBody>
                    <a:bodyPr/>
                    <a:lstStyle/>
                    <a:p>
                      <a:pPr rtl="1"/>
                      <a:endParaRPr lang="ar-IQ"/>
                    </a:p>
                  </a:txBody>
                  <a:tcPr>
                    <a:lnL>
                      <a:noFill/>
                    </a:lnL>
                    <a:lnR>
                      <a:noFill/>
                    </a:lnR>
                    <a:lnT>
                      <a:noFill/>
                    </a:lnT>
                    <a:lnB>
                      <a:noFill/>
                    </a:lnB>
                    <a:solidFill>
                      <a:srgbClr val="FFFFFF"/>
                    </a:solidFill>
                  </a:tcPr>
                </a:tc>
              </a:tr>
              <a:tr h="535189">
                <a:tc gridSpan="2">
                  <a:txBody>
                    <a:bodyPr/>
                    <a:lstStyle/>
                    <a:p>
                      <a:pPr algn="ctr"/>
                      <a:r>
                        <a:rPr lang="ar-IQ" sz="2800" b="0" u="none" strike="noStrike" dirty="0">
                          <a:solidFill>
                            <a:srgbClr val="373737"/>
                          </a:solidFill>
                          <a:effectLst/>
                          <a:latin typeface="Simplified Arabic" panose="02020603050405020304" pitchFamily="18" charset="-78"/>
                          <a:cs typeface="Simplified Arabic" panose="02020603050405020304" pitchFamily="18" charset="-78"/>
                        </a:rPr>
                        <a:t>الشمس أجمل في بلادي من سواها ، و الظلام</a:t>
                      </a:r>
                    </a:p>
                  </a:txBody>
                  <a:tcPr marL="0" marR="0" marT="0" marB="0" anchor="ctr">
                    <a:lnL>
                      <a:noFill/>
                    </a:lnL>
                    <a:lnR>
                      <a:noFill/>
                    </a:lnR>
                    <a:lnT>
                      <a:noFill/>
                    </a:lnT>
                    <a:lnB>
                      <a:noFill/>
                    </a:lnB>
                    <a:solidFill>
                      <a:srgbClr val="FFFFFF"/>
                    </a:solidFill>
                  </a:tcPr>
                </a:tc>
                <a:tc hMerge="1">
                  <a:txBody>
                    <a:bodyPr/>
                    <a:lstStyle/>
                    <a:p>
                      <a:pPr rtl="1"/>
                      <a:endParaRPr lang="ar-IQ"/>
                    </a:p>
                  </a:txBody>
                  <a:tcPr>
                    <a:lnL>
                      <a:noFill/>
                    </a:lnL>
                    <a:lnR>
                      <a:noFill/>
                    </a:lnR>
                    <a:lnT>
                      <a:noFill/>
                    </a:lnT>
                    <a:lnB>
                      <a:noFill/>
                    </a:lnB>
                    <a:solidFill>
                      <a:srgbClr val="FFFFFF"/>
                    </a:solidFill>
                  </a:tcPr>
                </a:tc>
              </a:tr>
              <a:tr h="535189">
                <a:tc gridSpan="2">
                  <a:txBody>
                    <a:bodyPr/>
                    <a:lstStyle/>
                    <a:p>
                      <a:pPr algn="ctr"/>
                      <a:r>
                        <a:rPr lang="ar-IQ" sz="2800" b="0" u="none" strike="noStrike" dirty="0">
                          <a:solidFill>
                            <a:srgbClr val="373737"/>
                          </a:solidFill>
                          <a:effectLst/>
                          <a:latin typeface="Simplified Arabic" panose="02020603050405020304" pitchFamily="18" charset="-78"/>
                          <a:cs typeface="Simplified Arabic" panose="02020603050405020304" pitchFamily="18" charset="-78"/>
                        </a:rPr>
                        <a:t>حتى الظلام - هناك أجمل ، فهو يحتضن العراق</a:t>
                      </a:r>
                    </a:p>
                  </a:txBody>
                  <a:tcPr marL="0" marR="0" marT="0" marB="0" anchor="ctr">
                    <a:lnL>
                      <a:noFill/>
                    </a:lnL>
                    <a:lnR>
                      <a:noFill/>
                    </a:lnR>
                    <a:lnT>
                      <a:noFill/>
                    </a:lnT>
                    <a:lnB>
                      <a:noFill/>
                    </a:lnB>
                    <a:solidFill>
                      <a:srgbClr val="FFFFFF"/>
                    </a:solidFill>
                  </a:tcPr>
                </a:tc>
                <a:tc hMerge="1">
                  <a:txBody>
                    <a:bodyPr/>
                    <a:lstStyle/>
                    <a:p>
                      <a:pPr rtl="1"/>
                      <a:endParaRPr lang="ar-IQ"/>
                    </a:p>
                  </a:txBody>
                  <a:tcPr>
                    <a:lnL>
                      <a:noFill/>
                    </a:lnL>
                    <a:lnR>
                      <a:noFill/>
                    </a:lnR>
                    <a:lnT>
                      <a:noFill/>
                    </a:lnT>
                    <a:lnB>
                      <a:noFill/>
                    </a:lnB>
                    <a:solidFill>
                      <a:srgbClr val="FFFFFF"/>
                    </a:solidFill>
                  </a:tcPr>
                </a:tc>
              </a:tr>
              <a:tr h="535189">
                <a:tc gridSpan="2">
                  <a:txBody>
                    <a:bodyPr/>
                    <a:lstStyle/>
                    <a:p>
                      <a:pPr algn="ctr"/>
                      <a:r>
                        <a:rPr lang="ar-IQ" sz="2800" b="0" u="none" strike="noStrike" dirty="0">
                          <a:solidFill>
                            <a:srgbClr val="373737"/>
                          </a:solidFill>
                          <a:effectLst/>
                          <a:latin typeface="Simplified Arabic" panose="02020603050405020304" pitchFamily="18" charset="-78"/>
                          <a:cs typeface="Simplified Arabic" panose="02020603050405020304" pitchFamily="18" charset="-78"/>
                        </a:rPr>
                        <a:t>واحسرتاه ، متى أنام</a:t>
                      </a:r>
                    </a:p>
                  </a:txBody>
                  <a:tcPr marL="0" marR="0" marT="0" marB="0" anchor="ctr">
                    <a:lnL>
                      <a:noFill/>
                    </a:lnL>
                    <a:lnR>
                      <a:noFill/>
                    </a:lnR>
                    <a:lnT>
                      <a:noFill/>
                    </a:lnT>
                    <a:lnB>
                      <a:noFill/>
                    </a:lnB>
                    <a:solidFill>
                      <a:srgbClr val="FFFFFF"/>
                    </a:solidFill>
                  </a:tcPr>
                </a:tc>
                <a:tc hMerge="1">
                  <a:txBody>
                    <a:bodyPr/>
                    <a:lstStyle/>
                    <a:p>
                      <a:pPr rtl="1"/>
                      <a:endParaRPr lang="ar-IQ"/>
                    </a:p>
                  </a:txBody>
                  <a:tcPr>
                    <a:lnL>
                      <a:noFill/>
                    </a:lnL>
                    <a:lnR>
                      <a:noFill/>
                    </a:lnR>
                    <a:lnT>
                      <a:noFill/>
                    </a:lnT>
                    <a:lnB>
                      <a:noFill/>
                    </a:lnB>
                    <a:solidFill>
                      <a:srgbClr val="FFFFFF"/>
                    </a:solidFill>
                  </a:tcPr>
                </a:tc>
              </a:tr>
              <a:tr h="535189">
                <a:tc gridSpan="2">
                  <a:txBody>
                    <a:bodyPr/>
                    <a:lstStyle/>
                    <a:p>
                      <a:pPr algn="ctr"/>
                      <a:r>
                        <a:rPr lang="ar-IQ" sz="2800" b="0" u="none" strike="noStrike" dirty="0">
                          <a:solidFill>
                            <a:srgbClr val="373737"/>
                          </a:solidFill>
                          <a:effectLst/>
                          <a:latin typeface="Simplified Arabic" panose="02020603050405020304" pitchFamily="18" charset="-78"/>
                          <a:cs typeface="Simplified Arabic" panose="02020603050405020304" pitchFamily="18" charset="-78"/>
                        </a:rPr>
                        <a:t>فأحسّ أن على الوسادة</a:t>
                      </a:r>
                    </a:p>
                  </a:txBody>
                  <a:tcPr marL="0" marR="0" marT="0" marB="0" anchor="ctr">
                    <a:lnL>
                      <a:noFill/>
                    </a:lnL>
                    <a:lnR>
                      <a:noFill/>
                    </a:lnR>
                    <a:lnT>
                      <a:noFill/>
                    </a:lnT>
                    <a:lnB>
                      <a:noFill/>
                    </a:lnB>
                    <a:solidFill>
                      <a:srgbClr val="FFFFFF"/>
                    </a:solidFill>
                  </a:tcPr>
                </a:tc>
                <a:tc hMerge="1">
                  <a:txBody>
                    <a:bodyPr/>
                    <a:lstStyle/>
                    <a:p>
                      <a:pPr rtl="1"/>
                      <a:endParaRPr lang="ar-IQ"/>
                    </a:p>
                  </a:txBody>
                  <a:tcPr>
                    <a:lnL>
                      <a:noFill/>
                    </a:lnL>
                    <a:lnR>
                      <a:noFill/>
                    </a:lnR>
                    <a:lnT>
                      <a:noFill/>
                    </a:lnT>
                    <a:lnB>
                      <a:noFill/>
                    </a:lnB>
                    <a:solidFill>
                      <a:srgbClr val="FFFFFF"/>
                    </a:solidFill>
                  </a:tcPr>
                </a:tc>
              </a:tr>
              <a:tr h="535189">
                <a:tc gridSpan="2">
                  <a:txBody>
                    <a:bodyPr/>
                    <a:lstStyle/>
                    <a:p>
                      <a:pPr algn="ctr"/>
                      <a:r>
                        <a:rPr lang="ar-IQ" sz="2800" b="0" u="none" strike="noStrike" dirty="0">
                          <a:solidFill>
                            <a:srgbClr val="373737"/>
                          </a:solidFill>
                          <a:effectLst/>
                          <a:latin typeface="Simplified Arabic" panose="02020603050405020304" pitchFamily="18" charset="-78"/>
                          <a:cs typeface="Simplified Arabic" panose="02020603050405020304" pitchFamily="18" charset="-78"/>
                        </a:rPr>
                        <a:t>من ليلك الصيفي طلاّ فيه عطرك يا عراق ؟</a:t>
                      </a:r>
                    </a:p>
                  </a:txBody>
                  <a:tcPr marL="0" marR="0" marT="0" marB="0" anchor="ctr">
                    <a:lnL>
                      <a:noFill/>
                    </a:lnL>
                    <a:lnR>
                      <a:noFill/>
                    </a:lnR>
                    <a:lnT>
                      <a:noFill/>
                    </a:lnT>
                    <a:lnB>
                      <a:noFill/>
                    </a:lnB>
                    <a:solidFill>
                      <a:srgbClr val="FFFFFF"/>
                    </a:solidFill>
                  </a:tcPr>
                </a:tc>
                <a:tc hMerge="1">
                  <a:txBody>
                    <a:bodyPr/>
                    <a:lstStyle/>
                    <a:p>
                      <a:pPr rtl="1"/>
                      <a:endParaRPr lang="ar-IQ"/>
                    </a:p>
                  </a:txBody>
                  <a:tcPr>
                    <a:lnL>
                      <a:noFill/>
                    </a:lnL>
                    <a:lnR>
                      <a:noFill/>
                    </a:lnR>
                    <a:lnT>
                      <a:noFill/>
                    </a:lnT>
                    <a:lnB>
                      <a:noFill/>
                    </a:lnB>
                    <a:solidFill>
                      <a:srgbClr val="FFFFFF"/>
                    </a:solidFill>
                  </a:tcPr>
                </a:tc>
              </a:tr>
              <a:tr h="535189">
                <a:tc>
                  <a:txBody>
                    <a:bodyPr/>
                    <a:lstStyle/>
                    <a:p>
                      <a:endParaRPr lang="ar-IQ" dirty="0"/>
                    </a:p>
                  </a:txBody>
                  <a:tcPr marL="0" marR="0" marT="0" marB="0" anchor="ctr">
                    <a:lnL>
                      <a:noFill/>
                    </a:lnL>
                    <a:lnR>
                      <a:noFill/>
                    </a:lnR>
                    <a:lnT>
                      <a:noFill/>
                    </a:lnT>
                    <a:lnB>
                      <a:noFill/>
                    </a:lnB>
                    <a:solidFill>
                      <a:srgbClr val="FFFFFF"/>
                    </a:solidFill>
                  </a:tcPr>
                </a:tc>
                <a:tc>
                  <a:txBody>
                    <a:bodyPr/>
                    <a:lstStyle/>
                    <a:p>
                      <a:endParaRPr lang="ar-IQ" dirty="0"/>
                    </a:p>
                  </a:txBody>
                  <a:tcPr marL="0" marR="0" marT="0" marB="0" anchor="ctr">
                    <a:lnL>
                      <a:noFill/>
                    </a:lnL>
                    <a:lnR>
                      <a:noFill/>
                    </a:lnR>
                    <a:lnT>
                      <a:noFill/>
                    </a:lnT>
                    <a:lnB>
                      <a:noFill/>
                    </a:lnB>
                    <a:solidFill>
                      <a:srgbClr val="FFFFFF"/>
                    </a:solidFill>
                  </a:tcPr>
                </a:tc>
              </a:tr>
            </a:tbl>
          </a:graphicData>
        </a:graphic>
      </p:graphicFrame>
    </p:spTree>
    <p:extLst>
      <p:ext uri="{BB962C8B-B14F-4D97-AF65-F5344CB8AC3E}">
        <p14:creationId xmlns:p14="http://schemas.microsoft.com/office/powerpoint/2010/main" val="11779189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1315354"/>
          </a:xfrm>
        </p:spPr>
        <p:txBody>
          <a:bodyPr/>
          <a:lstStyle/>
          <a:p>
            <a:r>
              <a:rPr lang="ar-IQ" dirty="0" smtClean="0">
                <a:solidFill>
                  <a:srgbClr val="FF0000"/>
                </a:solidFill>
              </a:rPr>
              <a:t>شكراً لحسن الاصغاء</a:t>
            </a:r>
            <a:endParaRPr lang="ar-IQ" dirty="0">
              <a:solidFill>
                <a:srgbClr val="FF0000"/>
              </a:solidFill>
            </a:endParaRPr>
          </a:p>
        </p:txBody>
      </p:sp>
      <p:sp>
        <p:nvSpPr>
          <p:cNvPr id="3" name="Subtitle 2"/>
          <p:cNvSpPr>
            <a:spLocks noGrp="1"/>
          </p:cNvSpPr>
          <p:nvPr>
            <p:ph type="subTitle" idx="1"/>
          </p:nvPr>
        </p:nvSpPr>
        <p:spPr>
          <a:xfrm flipV="1">
            <a:off x="2679907" y="5042516"/>
            <a:ext cx="6373942" cy="315095"/>
          </a:xfrm>
        </p:spPr>
        <p:txBody>
          <a:bodyPr>
            <a:normAutofit fontScale="62500" lnSpcReduction="20000"/>
          </a:bodyPr>
          <a:lstStyle/>
          <a:p>
            <a:endParaRPr lang="ar-IQ" dirty="0"/>
          </a:p>
        </p:txBody>
      </p:sp>
    </p:spTree>
    <p:extLst>
      <p:ext uri="{BB962C8B-B14F-4D97-AF65-F5344CB8AC3E}">
        <p14:creationId xmlns:p14="http://schemas.microsoft.com/office/powerpoint/2010/main" val="22752465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295532" y="785610"/>
            <a:ext cx="7724231" cy="5525037"/>
          </a:xfrm>
          <a:prstGeom prst="rect">
            <a:avLst/>
          </a:prstGeom>
        </p:spPr>
      </p:pic>
    </p:spTree>
    <p:extLst>
      <p:ext uri="{BB962C8B-B14F-4D97-AF65-F5344CB8AC3E}">
        <p14:creationId xmlns:p14="http://schemas.microsoft.com/office/powerpoint/2010/main" val="32745181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2434" y="309094"/>
            <a:ext cx="9530365" cy="1403796"/>
          </a:xfrm>
        </p:spPr>
        <p:txBody>
          <a:bodyPr>
            <a:normAutofit/>
          </a:bodyPr>
          <a:lstStyle/>
          <a:p>
            <a:pPr algn="r"/>
            <a:r>
              <a:rPr lang="ar-IQ" b="1" dirty="0" smtClean="0">
                <a:solidFill>
                  <a:srgbClr val="FF0000"/>
                </a:solidFill>
              </a:rPr>
              <a:t>ما هي الحياة الجامعية؟</a:t>
            </a:r>
            <a:r>
              <a:rPr lang="ar-IQ" b="1" dirty="0"/>
              <a:t/>
            </a:r>
            <a:br>
              <a:rPr lang="ar-IQ" b="1" dirty="0"/>
            </a:br>
            <a:endParaRPr lang="ar-IQ" dirty="0"/>
          </a:p>
        </p:txBody>
      </p:sp>
      <p:sp>
        <p:nvSpPr>
          <p:cNvPr id="3" name="Content Placeholder 2"/>
          <p:cNvSpPr>
            <a:spLocks noGrp="1"/>
          </p:cNvSpPr>
          <p:nvPr>
            <p:ph idx="1"/>
          </p:nvPr>
        </p:nvSpPr>
        <p:spPr>
          <a:xfrm>
            <a:off x="1249251" y="1712889"/>
            <a:ext cx="10212945" cy="4700789"/>
          </a:xfrm>
        </p:spPr>
        <p:txBody>
          <a:bodyPr>
            <a:normAutofit/>
          </a:bodyPr>
          <a:lstStyle/>
          <a:p>
            <a:pPr algn="just"/>
            <a:r>
              <a:rPr lang="ar-IQ" dirty="0"/>
              <a:t>هي مرحلة جديدة في حياة كل طالب ينتقل لها بعد الانتهاء من المرحلة الثانوية و التي نقابل بها شرائح مختلفة من البشر مما يتطلب بعض الذكاء و الحنكة من أجل التعامل مع الصنوف المختلفة من البشر سواء داخل أسوار الجامعة من أساتذة و زملاء أو خارجها، كما ينبغي عليك معرفة أن تلك الفترة الجامعية التي تقضيها هي الحجر الأول لتشكيل مستقبلك الناجح </a:t>
            </a:r>
            <a:r>
              <a:rPr lang="ar-IQ" dirty="0" smtClean="0"/>
              <a:t>.</a:t>
            </a:r>
          </a:p>
          <a:p>
            <a:pPr algn="just"/>
            <a:r>
              <a:rPr lang="ar-IQ" dirty="0"/>
              <a:t>نجد أن مرحلة دخولك الجامعة يصاحبها الكثير من التغيرات و التي من بينها و أهما نضوج الفكر و العقل فسوف تشعر أنك أصبحت أكثر اتزانا و نضوجا عن ما سبق و تتحلى بالهدوء أكثر و تترك طيش المراهقة و ترمدها، كما ستلاحظ تغير طريقة تعاملك مع الآخرين، مما سوف يجبرهم على على احترامك أكثر و تقديرك ورؤيتهم لك بطريقة مختلفة فينتج عن ذلك مشاركتك للكبار عكس ما كان يحدث في فترة </a:t>
            </a:r>
            <a:r>
              <a:rPr lang="ar-IQ" dirty="0" smtClean="0"/>
              <a:t>المراهقه.</a:t>
            </a:r>
          </a:p>
          <a:p>
            <a:pPr algn="just"/>
            <a:r>
              <a:rPr lang="ar-IQ" dirty="0"/>
              <a:t>بحلول تلك الفترة سوف تشعر بمدى لذة فترة الطفولة و المراهقة، وذلك بسبب العديد من المسؤوليات التي تلقى على عاتقك، مما يتطلب من تحمل المسؤولية و تأدية المهام التي تطلب منك، وأول مسؤولية عليك أن تتحملها هنا هي مسؤولية نفسك و التي ينبغي عليك أن تحافظ عليها و تطورها أكثر و تنمي من قدراتها و إمكانيتها، كما ستتعلم أنك عليك واجبات و لك حقوق، و كل ذلك لا يعني أنه فترة قاسية بل أنت ما زلت في رخاء تعيش مع والديك و لم تتحمل كل المسؤوليات بعد، </a:t>
            </a:r>
          </a:p>
        </p:txBody>
      </p:sp>
    </p:spTree>
    <p:extLst>
      <p:ext uri="{BB962C8B-B14F-4D97-AF65-F5344CB8AC3E}">
        <p14:creationId xmlns:p14="http://schemas.microsoft.com/office/powerpoint/2010/main" val="40698538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191164184"/>
              </p:ext>
            </p:extLst>
          </p:nvPr>
        </p:nvGraphicFramePr>
        <p:xfrm>
          <a:off x="1371600" y="685800"/>
          <a:ext cx="9601200" cy="127178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p:cNvSpPr>
            <a:spLocks noGrp="1"/>
          </p:cNvSpPr>
          <p:nvPr>
            <p:ph idx="1"/>
          </p:nvPr>
        </p:nvSpPr>
        <p:spPr>
          <a:xfrm>
            <a:off x="1133341" y="2073499"/>
            <a:ext cx="10406129" cy="4288663"/>
          </a:xfrm>
        </p:spPr>
        <p:txBody>
          <a:bodyPr>
            <a:normAutofit lnSpcReduction="10000"/>
          </a:bodyPr>
          <a:lstStyle/>
          <a:p>
            <a:pPr algn="just"/>
            <a:r>
              <a:rPr lang="ar-IQ" dirty="0"/>
              <a:t>يُعرف الانتماء لغةً بأنه الانتساب إلى شيء ما، أمّا اصطلاحاً فهو الارتباط الحقيقي، والاتصال المباشر مع أمرٍ مُعيّن تختلف طبيعته بناءً على الطريقة التي يتعامل فيها الفرد معه، ويعرف أيضاً بأنه التمسك، والثقة بعنصر من عناصر البيئة المحيطة بالأفراد، والمحافظة على الارتباط به وجدانياً، وفكرياً، ومعنوياً، وواقعياً مما يدلّ على قوة الصلة التي تربط بين الفرد، والشيء الذي ينتمي له، سواءً أكان انتماؤه لوطنهِ، أو عائلتهِ، أو عمله، أو غيرهم</a:t>
            </a:r>
            <a:r>
              <a:rPr lang="ar-IQ" dirty="0" smtClean="0"/>
              <a:t>.</a:t>
            </a:r>
          </a:p>
          <a:p>
            <a:pPr marL="0" indent="0" algn="just">
              <a:buNone/>
            </a:pPr>
            <a:endParaRPr lang="ar-IQ" dirty="0" smtClean="0"/>
          </a:p>
          <a:p>
            <a:pPr algn="just"/>
            <a:r>
              <a:rPr lang="ar-IQ" dirty="0"/>
              <a:t>يحتاج الإنسان في حياته إلى الولاء مع القناعة والحبِّ لما يقوم به من عمل أو نشاط، وهذا شعور داخلي يترجم إلى العمل بإخلاص، وقناعة وصدق، وحماس، بهدف الارتقاء بالقيم التي إليها ينتمي،وهذا هو الانتماء، والانتماء ليس نوعاً واحداً بل هو أنواع متعددة، فمنها الانتماء للدين والرسالة، والانتماء للقيم والعادات والتقاليد، والانتماء للوطن، والانتماء للصفة الإنسانيَّة في حدود معيَّنة، والانتماء للعلم، والحضارة، والحداثة، والتقدم، والانتماء للحاجات الشخصيَّة والضروريَّة، وأياً كانت هذه العناوين ومهما تعدّدت، فثمة مظاهر عامَّة تحقّق بمجموعها الانتماء حسب نوعه ومجاله</a:t>
            </a:r>
            <a:r>
              <a:rPr lang="ar-IQ" dirty="0" smtClean="0"/>
              <a:t>.</a:t>
            </a:r>
            <a:r>
              <a:rPr lang="ar-IQ" dirty="0"/>
              <a:t/>
            </a:r>
            <a:br>
              <a:rPr lang="ar-IQ" dirty="0"/>
            </a:br>
            <a:endParaRPr lang="ar-IQ" dirty="0"/>
          </a:p>
        </p:txBody>
      </p:sp>
    </p:spTree>
    <p:extLst>
      <p:ext uri="{BB962C8B-B14F-4D97-AF65-F5344CB8AC3E}">
        <p14:creationId xmlns:p14="http://schemas.microsoft.com/office/powerpoint/2010/main" val="18861344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099256" y="978793"/>
            <a:ext cx="8371267" cy="5061399"/>
          </a:xfrm>
          <a:prstGeom prst="rect">
            <a:avLst/>
          </a:prstGeom>
        </p:spPr>
      </p:pic>
    </p:spTree>
    <p:extLst>
      <p:ext uri="{BB962C8B-B14F-4D97-AF65-F5344CB8AC3E}">
        <p14:creationId xmlns:p14="http://schemas.microsoft.com/office/powerpoint/2010/main" val="27448583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2131" y="685800"/>
            <a:ext cx="9710669" cy="1130121"/>
          </a:xfrm>
        </p:spPr>
        <p:txBody>
          <a:bodyPr>
            <a:normAutofit/>
          </a:bodyPr>
          <a:lstStyle/>
          <a:p>
            <a:pPr algn="r"/>
            <a:r>
              <a:rPr lang="ar-IQ" sz="3600" dirty="0" smtClean="0">
                <a:solidFill>
                  <a:schemeClr val="accent2">
                    <a:lumMod val="75000"/>
                  </a:schemeClr>
                </a:solidFill>
              </a:rPr>
              <a:t>انواع </a:t>
            </a:r>
            <a:r>
              <a:rPr lang="ar-IQ" sz="3600" dirty="0">
                <a:solidFill>
                  <a:schemeClr val="accent2">
                    <a:lumMod val="75000"/>
                  </a:schemeClr>
                </a:solidFill>
              </a:rPr>
              <a:t>الانتماء </a:t>
            </a:r>
            <a:r>
              <a:rPr lang="ar-IQ" sz="3600" dirty="0" smtClean="0">
                <a:solidFill>
                  <a:schemeClr val="accent2">
                    <a:lumMod val="75000"/>
                  </a:schemeClr>
                </a:solidFill>
              </a:rPr>
              <a:t/>
            </a:r>
            <a:br>
              <a:rPr lang="ar-IQ" sz="3600" dirty="0" smtClean="0">
                <a:solidFill>
                  <a:schemeClr val="accent2">
                    <a:lumMod val="75000"/>
                  </a:schemeClr>
                </a:solidFill>
              </a:rPr>
            </a:br>
            <a:r>
              <a:rPr lang="ar-IQ" sz="3600" dirty="0" smtClean="0">
                <a:solidFill>
                  <a:schemeClr val="accent2">
                    <a:lumMod val="75000"/>
                  </a:schemeClr>
                </a:solidFill>
              </a:rPr>
              <a:t>يقسم الانتماء إلى </a:t>
            </a:r>
            <a:r>
              <a:rPr lang="ar-IQ" sz="3600" dirty="0">
                <a:solidFill>
                  <a:schemeClr val="accent2">
                    <a:lumMod val="75000"/>
                  </a:schemeClr>
                </a:solidFill>
              </a:rPr>
              <a:t>مجموعة من الأنواع التالية: </a:t>
            </a:r>
            <a:r>
              <a:rPr lang="ar-IQ" sz="3600" dirty="0" smtClean="0">
                <a:solidFill>
                  <a:schemeClr val="accent2">
                    <a:lumMod val="75000"/>
                  </a:schemeClr>
                </a:solidFill>
              </a:rPr>
              <a:t> </a:t>
            </a:r>
            <a:endParaRPr lang="ar-IQ" sz="3600" dirty="0">
              <a:solidFill>
                <a:schemeClr val="accent2">
                  <a:lumMod val="75000"/>
                </a:schemeClr>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21887664"/>
              </p:ext>
            </p:extLst>
          </p:nvPr>
        </p:nvGraphicFramePr>
        <p:xfrm>
          <a:off x="1262131" y="2086377"/>
          <a:ext cx="10663706" cy="4301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354514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extLst>
              <p:ext uri="{D42A27DB-BD31-4B8C-83A1-F6EECF244321}">
                <p14:modId xmlns:p14="http://schemas.microsoft.com/office/powerpoint/2010/main" val="3979501072"/>
              </p:ext>
            </p:extLst>
          </p:nvPr>
        </p:nvGraphicFramePr>
        <p:xfrm>
          <a:off x="1371600" y="685800"/>
          <a:ext cx="9601200" cy="14859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ar-SA" b="1" dirty="0" smtClean="0"/>
              <a:t>أ- </a:t>
            </a:r>
            <a:r>
              <a:rPr lang="ar-SA" b="1" dirty="0"/>
              <a:t>مستوى الانتماء المادى:</a:t>
            </a:r>
            <a:r>
              <a:rPr lang="ar-SA" dirty="0"/>
              <a:t> يقصد به كون الفرد جزءاً من جماعة الانتماء بمعنى أن يكون الفرد عضواً فعالاً، ويكون لديه ولاء لهذه الجماعة ولا يصبح العضو منتميا لها إلا باكتساب عضوية الجماعة الفعلية التى يقيم فيها ونشأ بداخلها واكتسب قيمها وعاداتها، ويتحقق ذلك المستوى داخل الجامعة من خلال إكساب الطلاب قيم وعادات صحيحة تعزز الإنتماء للوطن لدى هؤلاء الطلاب.</a:t>
            </a:r>
            <a:endParaRPr lang="en-US" dirty="0"/>
          </a:p>
          <a:p>
            <a:pPr>
              <a:buFont typeface="Wingdings" panose="05000000000000000000" pitchFamily="2" charset="2"/>
              <a:buChar char="Ø"/>
            </a:pPr>
            <a:r>
              <a:rPr lang="ar-SA" b="1" dirty="0"/>
              <a:t>ب- مستوى الانتماء الأنانى:</a:t>
            </a:r>
            <a:r>
              <a:rPr lang="ar-SA" dirty="0"/>
              <a:t> وهو ما يطلق عليه مستوى الانتماء اللفظى فقط، فالفرد يعبر لجماعة ما بالانتماء للحصول على الإشباع ويمكن أن يتجه انتماؤه إلى جماعة أخرى إذا حققت له درجة إشباع أكبر.</a:t>
            </a:r>
            <a:endParaRPr lang="en-US" dirty="0"/>
          </a:p>
          <a:p>
            <a:pPr>
              <a:buFont typeface="Wingdings" panose="05000000000000000000" pitchFamily="2" charset="2"/>
              <a:buChar char="Ø"/>
            </a:pPr>
            <a:r>
              <a:rPr lang="ar-SA" b="1" dirty="0"/>
              <a:t>جـ- مستوى الانتماء الايثارى:</a:t>
            </a:r>
            <a:r>
              <a:rPr lang="ar-SA" dirty="0"/>
              <a:t> وهو الذى يظهر من خلال مواقف فعلية وهى التى تتطلب التضحية والفناء من اجل الجماعة التى ينتمى إليها الفرد.</a:t>
            </a:r>
            <a:endParaRPr lang="en-US" dirty="0"/>
          </a:p>
          <a:p>
            <a:pPr>
              <a:buFont typeface="Wingdings" panose="05000000000000000000" pitchFamily="2" charset="2"/>
              <a:buChar char="Ø"/>
            </a:pPr>
            <a:endParaRPr lang="ar-IQ" dirty="0"/>
          </a:p>
        </p:txBody>
      </p:sp>
    </p:spTree>
    <p:extLst>
      <p:ext uri="{BB962C8B-B14F-4D97-AF65-F5344CB8AC3E}">
        <p14:creationId xmlns:p14="http://schemas.microsoft.com/office/powerpoint/2010/main" val="18715278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323304"/>
          </a:xfrm>
        </p:spPr>
        <p:txBody>
          <a:bodyPr>
            <a:normAutofit fontScale="90000"/>
          </a:bodyPr>
          <a:lstStyle/>
          <a:p>
            <a:pPr algn="r"/>
            <a:r>
              <a:rPr lang="ar-IQ" dirty="0">
                <a:solidFill>
                  <a:srgbClr val="FFC000"/>
                </a:solidFill>
                <a:latin typeface="DroidArabicKufi-Regular"/>
              </a:rPr>
              <a:t>خصائص الانتماء </a:t>
            </a:r>
            <a:r>
              <a:rPr lang="ar-IQ" dirty="0" smtClean="0">
                <a:solidFill>
                  <a:srgbClr val="333333"/>
                </a:solidFill>
                <a:latin typeface="DroidArabicKufi-Regular"/>
              </a:rPr>
              <a:t/>
            </a:r>
            <a:br>
              <a:rPr lang="ar-IQ" dirty="0" smtClean="0">
                <a:solidFill>
                  <a:srgbClr val="333333"/>
                </a:solidFill>
                <a:latin typeface="DroidArabicKufi-Regular"/>
              </a:rPr>
            </a:br>
            <a:r>
              <a:rPr lang="ar-IQ" sz="3600" dirty="0" smtClean="0">
                <a:solidFill>
                  <a:srgbClr val="333333"/>
                </a:solidFill>
                <a:latin typeface="DroidArabicKufi-Regular"/>
              </a:rPr>
              <a:t>يتميّز </a:t>
            </a:r>
            <a:r>
              <a:rPr lang="ar-IQ" sz="3600" dirty="0">
                <a:solidFill>
                  <a:srgbClr val="333333"/>
                </a:solidFill>
                <a:latin typeface="DroidArabicKufi-Regular"/>
              </a:rPr>
              <a:t>الانتماء بمجموعة من الخصائص الخاصة به، وهي: </a:t>
            </a:r>
            <a:endParaRPr lang="ar-IQ"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11561184"/>
              </p:ext>
            </p:extLst>
          </p:nvPr>
        </p:nvGraphicFramePr>
        <p:xfrm>
          <a:off x="1017432" y="1918952"/>
          <a:ext cx="10831132" cy="446896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735977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104662227"/>
              </p:ext>
            </p:extLst>
          </p:nvPr>
        </p:nvGraphicFramePr>
        <p:xfrm>
          <a:off x="1371600" y="685800"/>
          <a:ext cx="9601200" cy="11687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p:cNvSpPr>
            <a:spLocks noGrp="1"/>
          </p:cNvSpPr>
          <p:nvPr>
            <p:ph idx="1"/>
          </p:nvPr>
        </p:nvSpPr>
        <p:spPr>
          <a:xfrm>
            <a:off x="1371599" y="1944711"/>
            <a:ext cx="9729989" cy="4327300"/>
          </a:xfrm>
        </p:spPr>
        <p:txBody>
          <a:bodyPr>
            <a:normAutofit/>
          </a:bodyPr>
          <a:lstStyle/>
          <a:p>
            <a:r>
              <a:rPr lang="ar-SA" b="1" dirty="0" smtClean="0"/>
              <a:t>أ-الهوية </a:t>
            </a:r>
            <a:r>
              <a:rPr lang="en-US" b="1" dirty="0"/>
              <a:t>Identity</a:t>
            </a:r>
            <a:r>
              <a:rPr lang="ar-SA" b="1" dirty="0"/>
              <a:t>:</a:t>
            </a:r>
            <a:r>
              <a:rPr lang="ar-SA" dirty="0"/>
              <a:t> يسعى الانتماء إلى توطيد الهوية وهى فى المقابل دليل على وجوده، ومن ثم تبرز سلوكيات الأفراد كمؤشرات للتعبير عن الهوية وبالتالى الانتماء </a:t>
            </a:r>
            <a:endParaRPr lang="ar-IQ" dirty="0" smtClean="0"/>
          </a:p>
          <a:p>
            <a:r>
              <a:rPr lang="ar-SA" b="1" dirty="0" smtClean="0"/>
              <a:t>ب-الجماعية </a:t>
            </a:r>
            <a:r>
              <a:rPr lang="en-US" b="1" dirty="0"/>
              <a:t>Collectivism</a:t>
            </a:r>
            <a:r>
              <a:rPr lang="ar-SA" b="1" dirty="0"/>
              <a:t>:</a:t>
            </a:r>
            <a:r>
              <a:rPr lang="ar-SA" dirty="0"/>
              <a:t> إن الروابط الجماعية تؤكد على الميل إلى الجماعية ويعبر عنها بتوحد الأفراد مع الهدف العام للجماعة التى ينتمون إليها، وتعزز الجماعية كل من الميل إلى المحبة والتفاعل والاجتماعية وجميعها تسهم فى تقوية الانتماء من خلال الاستمتاع بالتفاعل الحميم للتأكيد على التفاعل المتبادل </a:t>
            </a:r>
            <a:r>
              <a:rPr lang="ar-IQ" dirty="0" smtClean="0"/>
              <a:t>.</a:t>
            </a:r>
            <a:endParaRPr lang="en-US" dirty="0"/>
          </a:p>
          <a:p>
            <a:r>
              <a:rPr lang="ar-SA" b="1" dirty="0"/>
              <a:t>جـ-الولاء </a:t>
            </a:r>
            <a:r>
              <a:rPr lang="en-US" b="1" dirty="0"/>
              <a:t>Loyalty</a:t>
            </a:r>
            <a:r>
              <a:rPr lang="ar-SA" b="1" dirty="0"/>
              <a:t>:</a:t>
            </a:r>
            <a:r>
              <a:rPr lang="ar-SA" dirty="0"/>
              <a:t> الولاء جوهر الالتزام، ويدعم الهوية الذاتية، ويقوى الجماعية ويركز على المسايرة، ويدعو إلى تأييد الفرد لجماعته ويشير إلى مدى الانتماء إليها، وكما أنه الأساس القوى الذى يدعم الهوية، إلا أنه فى نفس اللحظة تعتبر الجماعة مسئولة عن الاهتمام بكل حاجات أعضائها من الالتزامات المتبادلة للولاء، بهدف الحماية </a:t>
            </a:r>
            <a:r>
              <a:rPr lang="ar-SA" dirty="0" smtClean="0"/>
              <a:t>الكلية</a:t>
            </a:r>
            <a:endParaRPr lang="en-US" dirty="0"/>
          </a:p>
        </p:txBody>
      </p:sp>
    </p:spTree>
    <p:extLst>
      <p:ext uri="{BB962C8B-B14F-4D97-AF65-F5344CB8AC3E}">
        <p14:creationId xmlns:p14="http://schemas.microsoft.com/office/powerpoint/2010/main" val="1526313552"/>
      </p:ext>
    </p:extLst>
  </p:cSld>
  <p:clrMapOvr>
    <a:masterClrMapping/>
  </p:clrMapOvr>
  <p:timing>
    <p:tnLst>
      <p:par>
        <p:cTn id="1" dur="indefinite" restart="never" nodeType="tmRoot"/>
      </p:par>
    </p:tn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Crop</Template>
  <TotalTime>118</TotalTime>
  <Words>1411</Words>
  <Application>Microsoft Office PowerPoint</Application>
  <PresentationFormat>Widescreen</PresentationFormat>
  <Paragraphs>52</Paragraphs>
  <Slides>13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Andalus</vt:lpstr>
      <vt:lpstr>DroidArabicKufi-Regular</vt:lpstr>
      <vt:lpstr>Franklin Gothic Book</vt:lpstr>
      <vt:lpstr>Simplified Arabic</vt:lpstr>
      <vt:lpstr>Tahoma</vt:lpstr>
      <vt:lpstr>Times New Roman</vt:lpstr>
      <vt:lpstr>Wingdings</vt:lpstr>
      <vt:lpstr>Crop</vt:lpstr>
      <vt:lpstr>تنمية الشعور بالانتماء الى المؤسسة لدى طلبة الجامعة</vt:lpstr>
      <vt:lpstr>PowerPoint Presentation</vt:lpstr>
      <vt:lpstr>ما هي الحياة الجامعية؟ </vt:lpstr>
      <vt:lpstr>PowerPoint Presentation</vt:lpstr>
      <vt:lpstr>PowerPoint Presentation</vt:lpstr>
      <vt:lpstr>انواع الانتماء  يقسم الانتماء إلى مجموعة من الأنواع التالية:  </vt:lpstr>
      <vt:lpstr>PowerPoint Presentation</vt:lpstr>
      <vt:lpstr>خصائص الانتماء  يتميّز الانتماء بمجموعة من الخصائص الخاصة به، وهي: </vt:lpstr>
      <vt:lpstr>PowerPoint Presentation</vt:lpstr>
      <vt:lpstr>PowerPoint Presentation</vt:lpstr>
      <vt:lpstr>PowerPoint Presentation</vt:lpstr>
      <vt:lpstr>غريب على الخليج ... بدر شاكر السياب</vt:lpstr>
      <vt:lpstr>شكراً لحسن الاصغاء</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تنمية الشعور بالانتماء الى المؤسسة لدى طلبة الجامعة</dc:title>
  <dc:creator>hp</dc:creator>
  <cp:lastModifiedBy>hp</cp:lastModifiedBy>
  <cp:revision>15</cp:revision>
  <dcterms:created xsi:type="dcterms:W3CDTF">2019-03-16T13:06:45Z</dcterms:created>
  <dcterms:modified xsi:type="dcterms:W3CDTF">2019-03-18T15:37:26Z</dcterms:modified>
</cp:coreProperties>
</file>